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126" autoAdjust="0"/>
    <p:restoredTop sz="94660"/>
  </p:normalViewPr>
  <p:slideViewPr>
    <p:cSldViewPr>
      <p:cViewPr varScale="1">
        <p:scale>
          <a:sx n="84" d="100"/>
          <a:sy n="84" d="100"/>
        </p:scale>
        <p:origin x="-7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2ABB3BEF-0EF7-4270-ADE3-33F551F36F36}"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2ABB3BEF-0EF7-4270-ADE3-33F551F36F36}"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2ABB3BEF-0EF7-4270-ADE3-33F551F36F36}"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FFC9176-3740-4D37-A815-B8D3F6D2373E}" type="datetimeFigureOut">
              <a:rPr lang="ru-RU" smtClean="0"/>
              <a:pPr/>
              <a:t>17.11.2009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2ABB3BEF-0EF7-4270-ADE3-33F551F36F3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0FFC9176-3740-4D37-A815-B8D3F6D2373E}" type="datetimeFigureOut">
              <a:rPr lang="ru-RU" smtClean="0"/>
              <a:pPr/>
              <a:t>17.11.2009</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2ABB3BEF-0EF7-4270-ADE3-33F551F36F3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0FFC9176-3740-4D37-A815-B8D3F6D2373E}" type="datetimeFigureOut">
              <a:rPr lang="ru-RU" smtClean="0"/>
              <a:pPr/>
              <a:t>17.11.2009</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2ABB3BEF-0EF7-4270-ADE3-33F551F36F36}"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audio" Target="file:///C:\Documents%20and%20Settings\&#1052;&#1072;&#1088;&#1080;&#1085;&#1072;\&#1056;&#1072;&#1073;&#1086;&#1095;&#1080;&#1081;%20&#1089;&#1090;&#1086;&#1083;\&#1087;&#1088;&#1077;&#1079;&#1077;&#1085;&#1090;&#1072;&#1094;&#1080;&#1103;\boney_m_-_jingle_bells.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i.jpg"/>
          <p:cNvPicPr>
            <a:picLocks noGrp="1" noChangeAspect="1"/>
          </p:cNvPicPr>
          <p:nvPr>
            <p:ph idx="1"/>
          </p:nvPr>
        </p:nvPicPr>
        <p:blipFill>
          <a:blip r:embed="rId3"/>
          <a:stretch>
            <a:fillRect/>
          </a:stretch>
        </p:blipFill>
        <p:spPr>
          <a:xfrm>
            <a:off x="3286116" y="285728"/>
            <a:ext cx="2687284" cy="3357586"/>
          </a:xfrm>
        </p:spPr>
      </p:pic>
      <p:sp>
        <p:nvSpPr>
          <p:cNvPr id="7" name="Прямоугольник 6"/>
          <p:cNvSpPr/>
          <p:nvPr/>
        </p:nvSpPr>
        <p:spPr>
          <a:xfrm>
            <a:off x="785786" y="3929066"/>
            <a:ext cx="7572428" cy="461665"/>
          </a:xfrm>
          <a:prstGeom prst="rect">
            <a:avLst/>
          </a:prstGeom>
        </p:spPr>
        <p:txBody>
          <a:bodyPr wrap="square">
            <a:spAutoFit/>
          </a:bodyPr>
          <a:lstStyle/>
          <a:p>
            <a:pPr algn="ctr"/>
            <a:r>
              <a:rPr lang="ru-RU" sz="2400" b="1" dirty="0" smtClean="0">
                <a:solidFill>
                  <a:schemeClr val="accent2">
                    <a:lumMod val="60000"/>
                    <a:lumOff val="40000"/>
                  </a:schemeClr>
                </a:solidFill>
              </a:rPr>
              <a:t>Лучший Российский учебник английского языка</a:t>
            </a:r>
            <a:endParaRPr lang="ru-RU" sz="2400" b="1" dirty="0">
              <a:solidFill>
                <a:schemeClr val="accent2">
                  <a:lumMod val="60000"/>
                  <a:lumOff val="40000"/>
                </a:schemeClr>
              </a:solidFill>
            </a:endParaRPr>
          </a:p>
        </p:txBody>
      </p:sp>
      <p:sp>
        <p:nvSpPr>
          <p:cNvPr id="8" name="Прямоугольник 7"/>
          <p:cNvSpPr/>
          <p:nvPr/>
        </p:nvSpPr>
        <p:spPr>
          <a:xfrm>
            <a:off x="1071538" y="4429132"/>
            <a:ext cx="7215238" cy="830997"/>
          </a:xfrm>
          <a:prstGeom prst="rect">
            <a:avLst/>
          </a:prstGeom>
        </p:spPr>
        <p:txBody>
          <a:bodyPr wrap="square">
            <a:spAutoFit/>
          </a:bodyPr>
          <a:lstStyle/>
          <a:p>
            <a:r>
              <a:rPr lang="en-US" sz="4800" b="1" i="1" u="sng" dirty="0" smtClean="0">
                <a:solidFill>
                  <a:srgbClr val="FFFF00"/>
                </a:solidFill>
              </a:rPr>
              <a:t>Enjoy English-</a:t>
            </a:r>
            <a:r>
              <a:rPr lang="ru-RU" sz="4800" b="1" i="1" u="sng" dirty="0" smtClean="0">
                <a:solidFill>
                  <a:srgbClr val="FFFF00"/>
                </a:solidFill>
              </a:rPr>
              <a:t>5-6 классы.</a:t>
            </a:r>
          </a:p>
        </p:txBody>
      </p:sp>
      <p:sp>
        <p:nvSpPr>
          <p:cNvPr id="9" name="Прямоугольник 8"/>
          <p:cNvSpPr/>
          <p:nvPr/>
        </p:nvSpPr>
        <p:spPr>
          <a:xfrm>
            <a:off x="571472" y="5214950"/>
            <a:ext cx="8429684" cy="461665"/>
          </a:xfrm>
          <a:prstGeom prst="rect">
            <a:avLst/>
          </a:prstGeom>
        </p:spPr>
        <p:txBody>
          <a:bodyPr wrap="square">
            <a:spAutoFit/>
          </a:bodyPr>
          <a:lstStyle/>
          <a:p>
            <a:pPr algn="ctr"/>
            <a:r>
              <a:rPr lang="ru-RU" sz="2400" dirty="0" err="1" smtClean="0">
                <a:solidFill>
                  <a:schemeClr val="accent2">
                    <a:lumMod val="40000"/>
                    <a:lumOff val="60000"/>
                  </a:schemeClr>
                </a:solidFill>
              </a:rPr>
              <a:t>Авторы:М.З.Биболетова,Н.В.Добрынина,Н.Н.Трубанёва</a:t>
            </a:r>
            <a:endParaRPr lang="ru-RU" sz="2400" dirty="0">
              <a:solidFill>
                <a:schemeClr val="accent2">
                  <a:lumMod val="40000"/>
                  <a:lumOff val="60000"/>
                </a:schemeClr>
              </a:solidFill>
            </a:endParaRPr>
          </a:p>
        </p:txBody>
      </p:sp>
      <p:sp>
        <p:nvSpPr>
          <p:cNvPr id="10" name="Прямоугольник 9"/>
          <p:cNvSpPr/>
          <p:nvPr/>
        </p:nvSpPr>
        <p:spPr>
          <a:xfrm>
            <a:off x="2214546" y="5657671"/>
            <a:ext cx="4786346" cy="1384995"/>
          </a:xfrm>
          <a:prstGeom prst="rect">
            <a:avLst/>
          </a:prstGeom>
        </p:spPr>
        <p:txBody>
          <a:bodyPr wrap="square">
            <a:spAutoFit/>
          </a:bodyPr>
          <a:lstStyle/>
          <a:p>
            <a:pPr algn="ctr"/>
            <a:r>
              <a:rPr lang="ru-RU" sz="2400" b="1" dirty="0" smtClean="0">
                <a:solidFill>
                  <a:schemeClr val="accent2">
                    <a:lumMod val="40000"/>
                    <a:lumOff val="60000"/>
                  </a:schemeClr>
                </a:solidFill>
              </a:rPr>
              <a:t>Издательство"ТИТУЛ</a:t>
            </a:r>
            <a:r>
              <a:rPr lang="en-US" sz="2400" b="1" dirty="0" smtClean="0">
                <a:solidFill>
                  <a:schemeClr val="accent2">
                    <a:lumMod val="40000"/>
                    <a:lumOff val="60000"/>
                  </a:schemeClr>
                </a:solidFill>
              </a:rPr>
              <a:t>”</a:t>
            </a:r>
          </a:p>
          <a:p>
            <a:pPr algn="ctr"/>
            <a:r>
              <a:rPr lang="ru-RU" sz="2400" b="1" dirty="0" smtClean="0">
                <a:solidFill>
                  <a:schemeClr val="accent2">
                    <a:lumMod val="40000"/>
                    <a:lumOff val="60000"/>
                  </a:schemeClr>
                </a:solidFill>
              </a:rPr>
              <a:t>Обнинск 2009год.</a:t>
            </a:r>
            <a:endParaRPr lang="ru-RU" sz="3600" b="1" dirty="0">
              <a:solidFill>
                <a:schemeClr val="accent2">
                  <a:lumMod val="40000"/>
                  <a:lumOff val="60000"/>
                </a:schemeClr>
              </a:solidFill>
            </a:endParaRPr>
          </a:p>
          <a:p>
            <a:r>
              <a:rPr lang="ru-RU" sz="3600" dirty="0" smtClean="0"/>
              <a:t> </a:t>
            </a:r>
            <a:endParaRPr lang="ru-RU" sz="3600" dirty="0"/>
          </a:p>
        </p:txBody>
      </p:sp>
      <p:pic>
        <p:nvPicPr>
          <p:cNvPr id="12" name="boney_m_-_jingle_bells.mp3">
            <a:hlinkClick r:id="" action="ppaction://media"/>
          </p:cNvPr>
          <p:cNvPicPr>
            <a:picLocks noRot="1" noChangeAspect="1"/>
          </p:cNvPicPr>
          <p:nvPr>
            <a:audioFile r:link="rId1"/>
          </p:nvPr>
        </p:nvPicPr>
        <p:blipFill>
          <a:blip r:embed="rId4"/>
          <a:stretch>
            <a:fillRect/>
          </a:stretch>
        </p:blipFill>
        <p:spPr>
          <a:xfrm>
            <a:off x="928662" y="92867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26"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80">
                                          <p:stCondLst>
                                            <p:cond delay="0"/>
                                          </p:stCondLst>
                                        </p:cTn>
                                        <p:tgtEl>
                                          <p:spTgt spid="7"/>
                                        </p:tgtEl>
                                      </p:cBhvr>
                                    </p:animEffect>
                                    <p:anim calcmode="lin" valueType="num">
                                      <p:cBhvr>
                                        <p:cTn id="1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4" dur="26">
                                          <p:stCondLst>
                                            <p:cond delay="650"/>
                                          </p:stCondLst>
                                        </p:cTn>
                                        <p:tgtEl>
                                          <p:spTgt spid="7"/>
                                        </p:tgtEl>
                                      </p:cBhvr>
                                      <p:to x="100000" y="60000"/>
                                    </p:animScale>
                                    <p:animScale>
                                      <p:cBhvr>
                                        <p:cTn id="25" dur="166" decel="50000">
                                          <p:stCondLst>
                                            <p:cond delay="676"/>
                                          </p:stCondLst>
                                        </p:cTn>
                                        <p:tgtEl>
                                          <p:spTgt spid="7"/>
                                        </p:tgtEl>
                                      </p:cBhvr>
                                      <p:to x="100000" y="100000"/>
                                    </p:animScale>
                                    <p:animScale>
                                      <p:cBhvr>
                                        <p:cTn id="26" dur="26">
                                          <p:stCondLst>
                                            <p:cond delay="1312"/>
                                          </p:stCondLst>
                                        </p:cTn>
                                        <p:tgtEl>
                                          <p:spTgt spid="7"/>
                                        </p:tgtEl>
                                      </p:cBhvr>
                                      <p:to x="100000" y="80000"/>
                                    </p:animScale>
                                    <p:animScale>
                                      <p:cBhvr>
                                        <p:cTn id="27" dur="166" decel="50000">
                                          <p:stCondLst>
                                            <p:cond delay="1338"/>
                                          </p:stCondLst>
                                        </p:cTn>
                                        <p:tgtEl>
                                          <p:spTgt spid="7"/>
                                        </p:tgtEl>
                                      </p:cBhvr>
                                      <p:to x="100000" y="100000"/>
                                    </p:animScale>
                                    <p:animScale>
                                      <p:cBhvr>
                                        <p:cTn id="28" dur="26">
                                          <p:stCondLst>
                                            <p:cond delay="1642"/>
                                          </p:stCondLst>
                                        </p:cTn>
                                        <p:tgtEl>
                                          <p:spTgt spid="7"/>
                                        </p:tgtEl>
                                      </p:cBhvr>
                                      <p:to x="100000" y="90000"/>
                                    </p:animScale>
                                    <p:animScale>
                                      <p:cBhvr>
                                        <p:cTn id="29" dur="166" decel="50000">
                                          <p:stCondLst>
                                            <p:cond delay="1668"/>
                                          </p:stCondLst>
                                        </p:cTn>
                                        <p:tgtEl>
                                          <p:spTgt spid="7"/>
                                        </p:tgtEl>
                                      </p:cBhvr>
                                      <p:to x="100000" y="100000"/>
                                    </p:animScale>
                                    <p:animScale>
                                      <p:cBhvr>
                                        <p:cTn id="30" dur="26">
                                          <p:stCondLst>
                                            <p:cond delay="1808"/>
                                          </p:stCondLst>
                                        </p:cTn>
                                        <p:tgtEl>
                                          <p:spTgt spid="7"/>
                                        </p:tgtEl>
                                      </p:cBhvr>
                                      <p:to x="100000" y="95000"/>
                                    </p:animScale>
                                    <p:animScale>
                                      <p:cBhvr>
                                        <p:cTn id="31" dur="166" decel="50000">
                                          <p:stCondLst>
                                            <p:cond delay="1834"/>
                                          </p:stCondLst>
                                        </p:cTn>
                                        <p:tgtEl>
                                          <p:spTgt spid="7"/>
                                        </p:tgtEl>
                                      </p:cBhvr>
                                      <p:to x="100000" y="100000"/>
                                    </p:animScale>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anim calcmode="lin" valueType="num">
                                      <p:cBhvr>
                                        <p:cTn id="3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8"/>
                                        </p:tgtEl>
                                      </p:cBhvr>
                                    </p:animEffect>
                                  </p:childTnLst>
                                </p:cTn>
                              </p:par>
                            </p:childTnLst>
                          </p:cTn>
                        </p:par>
                        <p:par>
                          <p:cTn id="40" fill="hold">
                            <p:stCondLst>
                              <p:cond delay="4600"/>
                            </p:stCondLst>
                            <p:childTnLst>
                              <p:par>
                                <p:cTn id="41" presetID="1" presetClass="mediacall" presetSubtype="0" fill="hold" nodeType="afterEffect">
                                  <p:stCondLst>
                                    <p:cond delay="0"/>
                                  </p:stCondLst>
                                  <p:childTnLst>
                                    <p:cmd type="call" cmd="playFrom(0.0)">
                                      <p:cBhvr>
                                        <p:cTn id="42"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43" repeatCount="indefinite" fill="hold" display="0">
                  <p:stCondLst>
                    <p:cond delay="indefinite"/>
                  </p:stCondLst>
                  <p:endCondLst>
                    <p:cond evt="onPrev" delay="0">
                      <p:tgtEl>
                        <p:sldTgt/>
                      </p:tgtEl>
                    </p:cond>
                    <p:cond evt="onStopAudio" delay="0">
                      <p:tgtEl>
                        <p:sldTgt/>
                      </p:tgtEl>
                    </p:cond>
                  </p:endCondLst>
                </p:cTn>
                <p:tgtEl>
                  <p:spTgt spid="12"/>
                </p:tgtEl>
              </p:cMediaNode>
            </p:audio>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000100" y="357166"/>
            <a:ext cx="7358114"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Enjoy English 5-6</a:t>
            </a:r>
            <a:r>
              <a:rPr kumimoji="0" lang="ru-RU" sz="2800"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кл</a:t>
            </a: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en-US"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и ЕГЭ</a:t>
            </a:r>
            <a:endParaRPr kumimoji="0" lang="ru-RU" sz="2800" b="0" i="0" u="none" strike="noStrike" cap="none" normalizeH="0" baseline="0" dirty="0" smtClean="0">
              <a:ln>
                <a:noFill/>
              </a:ln>
              <a:solidFill>
                <a:schemeClr val="tx1"/>
              </a:solidFill>
              <a:effectLst/>
              <a:latin typeface="Arial" pitchFamily="34" charset="0"/>
            </a:endParaRPr>
          </a:p>
        </p:txBody>
      </p:sp>
      <p:sp>
        <p:nvSpPr>
          <p:cNvPr id="6" name="Прямоугольник 5"/>
          <p:cNvSpPr/>
          <p:nvPr/>
        </p:nvSpPr>
        <p:spPr>
          <a:xfrm>
            <a:off x="928662" y="1285860"/>
            <a:ext cx="7072362" cy="4647426"/>
          </a:xfrm>
          <a:prstGeom prst="rect">
            <a:avLst/>
          </a:prstGeom>
        </p:spPr>
        <p:txBody>
          <a:bodyPr wrap="square">
            <a:spAutoFit/>
          </a:bodyPr>
          <a:lstStyle/>
          <a:p>
            <a:pPr lvl="0" algn="ctr" fontAlgn="base">
              <a:spcBef>
                <a:spcPct val="0"/>
              </a:spcBef>
              <a:spcAft>
                <a:spcPct val="0"/>
              </a:spcAft>
            </a:pPr>
            <a:r>
              <a:rPr lang="ru-RU" sz="2000" dirty="0" smtClean="0">
                <a:solidFill>
                  <a:schemeClr val="tx2">
                    <a:lumMod val="75000"/>
                  </a:schemeClr>
                </a:solidFill>
                <a:latin typeface="Calibri" pitchFamily="34" charset="0"/>
                <a:ea typeface="Calibri" pitchFamily="34" charset="0"/>
                <a:cs typeface="Times New Roman" pitchFamily="18" charset="0"/>
              </a:rPr>
              <a:t>Учебник  начинает    подготовку учащихся к сдаче ЕГЭ по 5 </a:t>
            </a:r>
            <a:r>
              <a:rPr lang="ru-RU" sz="2000" dirty="0" err="1" smtClean="0">
                <a:solidFill>
                  <a:schemeClr val="tx2">
                    <a:lumMod val="75000"/>
                  </a:schemeClr>
                </a:solidFill>
                <a:latin typeface="Calibri" pitchFamily="34" charset="0"/>
                <a:ea typeface="Calibri" pitchFamily="34" charset="0"/>
                <a:cs typeface="Times New Roman" pitchFamily="18" charset="0"/>
              </a:rPr>
              <a:t>разделам:говорению</a:t>
            </a:r>
            <a:r>
              <a:rPr lang="ru-RU" sz="2000" dirty="0" smtClean="0">
                <a:solidFill>
                  <a:schemeClr val="tx2">
                    <a:lumMod val="75000"/>
                  </a:schemeClr>
                </a:solidFill>
                <a:latin typeface="Calibri" pitchFamily="34" charset="0"/>
                <a:ea typeface="Calibri" pitchFamily="34" charset="0"/>
                <a:cs typeface="Times New Roman" pitchFamily="18" charset="0"/>
              </a:rPr>
              <a:t>, </a:t>
            </a:r>
            <a:r>
              <a:rPr lang="ru-RU" sz="2000" dirty="0" err="1" smtClean="0">
                <a:solidFill>
                  <a:schemeClr val="tx2">
                    <a:lumMod val="75000"/>
                  </a:schemeClr>
                </a:solidFill>
                <a:latin typeface="Calibri" pitchFamily="34" charset="0"/>
                <a:ea typeface="Calibri" pitchFamily="34" charset="0"/>
                <a:cs typeface="Times New Roman" pitchFamily="18" charset="0"/>
              </a:rPr>
              <a:t>аудированию</a:t>
            </a:r>
            <a:r>
              <a:rPr lang="ru-RU" sz="2000" dirty="0" smtClean="0">
                <a:solidFill>
                  <a:schemeClr val="tx2">
                    <a:lumMod val="75000"/>
                  </a:schemeClr>
                </a:solidFill>
                <a:latin typeface="Calibri" pitchFamily="34" charset="0"/>
                <a:ea typeface="Calibri" pitchFamily="34" charset="0"/>
                <a:cs typeface="Times New Roman" pitchFamily="18" charset="0"/>
              </a:rPr>
              <a:t>, чтению, грамматике, письму.</a:t>
            </a:r>
            <a:endParaRPr lang="ru-RU" sz="2000" dirty="0" smtClean="0">
              <a:solidFill>
                <a:schemeClr val="tx2">
                  <a:lumMod val="75000"/>
                </a:schemeClr>
              </a:solidFill>
              <a:latin typeface="Arial" pitchFamily="34" charset="0"/>
            </a:endParaRPr>
          </a:p>
          <a:p>
            <a:pPr lvl="0" algn="ctr" eaLnBrk="0" fontAlgn="base" hangingPunct="0">
              <a:spcBef>
                <a:spcPct val="0"/>
              </a:spcBef>
              <a:spcAft>
                <a:spcPct val="0"/>
              </a:spcAft>
            </a:pPr>
            <a:r>
              <a:rPr lang="ru-RU" sz="2000" u="sng" dirty="0" smtClean="0">
                <a:solidFill>
                  <a:schemeClr val="tx2">
                    <a:lumMod val="75000"/>
                  </a:schemeClr>
                </a:solidFill>
                <a:latin typeface="Calibri" pitchFamily="34" charset="0"/>
                <a:ea typeface="Calibri" pitchFamily="34" charset="0"/>
                <a:cs typeface="Times New Roman" pitchFamily="18" charset="0"/>
              </a:rPr>
              <a:t>Раздел1   </a:t>
            </a:r>
            <a:r>
              <a:rPr lang="ru-RU" sz="2000" u="sng" dirty="0" smtClean="0">
                <a:solidFill>
                  <a:prstClr val="white"/>
                </a:solidFill>
                <a:latin typeface="Calibri" pitchFamily="34" charset="0"/>
                <a:ea typeface="Calibri" pitchFamily="34" charset="0"/>
                <a:cs typeface="Times New Roman" pitchFamily="18" charset="0"/>
              </a:rPr>
              <a:t>(</a:t>
            </a:r>
            <a:r>
              <a:rPr lang="ru-RU" sz="2000" u="sng" dirty="0" err="1" smtClean="0">
                <a:solidFill>
                  <a:prstClr val="white"/>
                </a:solidFill>
                <a:latin typeface="Calibri" pitchFamily="34" charset="0"/>
                <a:ea typeface="Calibri" pitchFamily="34" charset="0"/>
                <a:cs typeface="Times New Roman" pitchFamily="18" charset="0"/>
              </a:rPr>
              <a:t>аудирование</a:t>
            </a:r>
            <a:r>
              <a:rPr lang="ru-RU" sz="2000" u="sng" dirty="0" smtClean="0">
                <a:solidFill>
                  <a:prstClr val="white"/>
                </a:solidFill>
                <a:latin typeface="Calibri" pitchFamily="34" charset="0"/>
                <a:ea typeface="Calibri" pitchFamily="34" charset="0"/>
                <a:cs typeface="Times New Roman" pitchFamily="18" charset="0"/>
              </a:rPr>
              <a:t>)</a:t>
            </a:r>
            <a:r>
              <a:rPr lang="ru-RU" sz="2000" dirty="0" smtClean="0">
                <a:solidFill>
                  <a:prstClr val="white"/>
                </a:solidFill>
                <a:latin typeface="Calibri" pitchFamily="34" charset="0"/>
                <a:ea typeface="Calibri" pitchFamily="34" charset="0"/>
                <a:cs typeface="Times New Roman" pitchFamily="18" charset="0"/>
              </a:rPr>
              <a:t> –прослушивание текстов  и выполнение заданий на понимание прослушанного</a:t>
            </a:r>
            <a:endParaRPr lang="ru-RU" sz="2000" dirty="0" smtClean="0">
              <a:solidFill>
                <a:prstClr val="white"/>
              </a:solidFill>
              <a:latin typeface="Arial" pitchFamily="34" charset="0"/>
            </a:endParaRPr>
          </a:p>
          <a:p>
            <a:pPr lvl="0" algn="ctr" eaLnBrk="0" fontAlgn="base" hangingPunct="0">
              <a:spcBef>
                <a:spcPct val="0"/>
              </a:spcBef>
              <a:spcAft>
                <a:spcPct val="0"/>
              </a:spcAft>
            </a:pPr>
            <a:r>
              <a:rPr lang="ru-RU" sz="2000" u="sng" dirty="0" smtClean="0">
                <a:solidFill>
                  <a:schemeClr val="tx2">
                    <a:lumMod val="75000"/>
                  </a:schemeClr>
                </a:solidFill>
                <a:latin typeface="Calibri" pitchFamily="34" charset="0"/>
                <a:ea typeface="Calibri" pitchFamily="34" charset="0"/>
                <a:cs typeface="Times New Roman" pitchFamily="18" charset="0"/>
              </a:rPr>
              <a:t>Раздел2   </a:t>
            </a:r>
            <a:r>
              <a:rPr lang="ru-RU" sz="2000" u="sng" dirty="0" smtClean="0">
                <a:solidFill>
                  <a:prstClr val="white"/>
                </a:solidFill>
                <a:latin typeface="Calibri" pitchFamily="34" charset="0"/>
                <a:ea typeface="Calibri" pitchFamily="34" charset="0"/>
                <a:cs typeface="Times New Roman" pitchFamily="18" charset="0"/>
              </a:rPr>
              <a:t>( чтение)</a:t>
            </a:r>
            <a:r>
              <a:rPr lang="ru-RU" sz="2000" dirty="0" smtClean="0">
                <a:solidFill>
                  <a:prstClr val="white"/>
                </a:solidFill>
                <a:latin typeface="Calibri" pitchFamily="34" charset="0"/>
                <a:ea typeface="Calibri" pitchFamily="34" charset="0"/>
                <a:cs typeface="Times New Roman" pitchFamily="18" charset="0"/>
              </a:rPr>
              <a:t>-понимание прочитанного и выполнение заданий</a:t>
            </a:r>
            <a:endParaRPr lang="ru-RU" sz="2000" dirty="0" smtClean="0">
              <a:solidFill>
                <a:prstClr val="white"/>
              </a:solidFill>
              <a:latin typeface="Arial" pitchFamily="34" charset="0"/>
            </a:endParaRPr>
          </a:p>
          <a:p>
            <a:pPr lvl="0" algn="ctr" eaLnBrk="0" fontAlgn="base" hangingPunct="0">
              <a:spcBef>
                <a:spcPct val="0"/>
              </a:spcBef>
              <a:spcAft>
                <a:spcPct val="0"/>
              </a:spcAft>
            </a:pPr>
            <a:r>
              <a:rPr lang="ru-RU" sz="2000" u="sng" dirty="0" smtClean="0">
                <a:solidFill>
                  <a:schemeClr val="tx2">
                    <a:lumMod val="75000"/>
                  </a:schemeClr>
                </a:solidFill>
                <a:latin typeface="Calibri" pitchFamily="34" charset="0"/>
                <a:ea typeface="Calibri" pitchFamily="34" charset="0"/>
                <a:cs typeface="Times New Roman" pitchFamily="18" charset="0"/>
              </a:rPr>
              <a:t>Раздел3    </a:t>
            </a:r>
            <a:r>
              <a:rPr lang="ru-RU" sz="2000" dirty="0" smtClean="0">
                <a:solidFill>
                  <a:prstClr val="white"/>
                </a:solidFill>
                <a:latin typeface="Calibri" pitchFamily="34" charset="0"/>
                <a:ea typeface="Calibri" pitchFamily="34" charset="0"/>
                <a:cs typeface="Times New Roman" pitchFamily="18" charset="0"/>
              </a:rPr>
              <a:t>(</a:t>
            </a:r>
            <a:r>
              <a:rPr lang="ru-RU" sz="2000" u="sng" dirty="0" smtClean="0">
                <a:solidFill>
                  <a:prstClr val="white"/>
                </a:solidFill>
                <a:latin typeface="Calibri" pitchFamily="34" charset="0"/>
                <a:ea typeface="Calibri" pitchFamily="34" charset="0"/>
                <a:cs typeface="Times New Roman" pitchFamily="18" charset="0"/>
              </a:rPr>
              <a:t>грамматика и лексика</a:t>
            </a:r>
            <a:r>
              <a:rPr lang="ru-RU" sz="2000" dirty="0" smtClean="0">
                <a:solidFill>
                  <a:prstClr val="white"/>
                </a:solidFill>
                <a:latin typeface="Calibri" pitchFamily="34" charset="0"/>
                <a:ea typeface="Calibri" pitchFamily="34" charset="0"/>
                <a:cs typeface="Times New Roman" pitchFamily="18" charset="0"/>
              </a:rPr>
              <a:t>)-владение пройденным грамматическим и лексическим материалом</a:t>
            </a:r>
            <a:endParaRPr lang="ru-RU" sz="2000" dirty="0" smtClean="0">
              <a:solidFill>
                <a:prstClr val="white"/>
              </a:solidFill>
              <a:latin typeface="Arial" pitchFamily="34" charset="0"/>
            </a:endParaRPr>
          </a:p>
          <a:p>
            <a:pPr lvl="0" algn="ctr" eaLnBrk="0" fontAlgn="base" hangingPunct="0">
              <a:spcBef>
                <a:spcPct val="0"/>
              </a:spcBef>
              <a:spcAft>
                <a:spcPct val="0"/>
              </a:spcAft>
            </a:pPr>
            <a:r>
              <a:rPr lang="ru-RU" sz="2000" u="sng" dirty="0" smtClean="0">
                <a:solidFill>
                  <a:schemeClr val="tx2">
                    <a:lumMod val="75000"/>
                  </a:schemeClr>
                </a:solidFill>
                <a:latin typeface="Calibri" pitchFamily="34" charset="0"/>
                <a:ea typeface="Calibri" pitchFamily="34" charset="0"/>
                <a:cs typeface="Times New Roman" pitchFamily="18" charset="0"/>
              </a:rPr>
              <a:t>Раздел4  </a:t>
            </a:r>
            <a:r>
              <a:rPr lang="ru-RU" sz="2000" dirty="0" smtClean="0">
                <a:solidFill>
                  <a:prstClr val="white"/>
                </a:solidFill>
                <a:latin typeface="Calibri" pitchFamily="34" charset="0"/>
                <a:ea typeface="Calibri" pitchFamily="34" charset="0"/>
                <a:cs typeface="Times New Roman" pitchFamily="18" charset="0"/>
              </a:rPr>
              <a:t>(</a:t>
            </a:r>
            <a:r>
              <a:rPr lang="ru-RU" sz="2000" u="sng" dirty="0" smtClean="0">
                <a:solidFill>
                  <a:prstClr val="white"/>
                </a:solidFill>
                <a:latin typeface="Calibri" pitchFamily="34" charset="0"/>
                <a:ea typeface="Calibri" pitchFamily="34" charset="0"/>
                <a:cs typeface="Times New Roman" pitchFamily="18" charset="0"/>
              </a:rPr>
              <a:t>письмо</a:t>
            </a:r>
            <a:r>
              <a:rPr lang="ru-RU" sz="2000" dirty="0" smtClean="0">
                <a:solidFill>
                  <a:prstClr val="white"/>
                </a:solidFill>
                <a:latin typeface="Calibri" pitchFamily="34" charset="0"/>
                <a:ea typeface="Calibri" pitchFamily="34" charset="0"/>
                <a:cs typeface="Times New Roman" pitchFamily="18" charset="0"/>
              </a:rPr>
              <a:t>)-написание эссе  и письма личного характера</a:t>
            </a:r>
            <a:endParaRPr lang="ru-RU" sz="2000" dirty="0" smtClean="0">
              <a:solidFill>
                <a:prstClr val="white"/>
              </a:solidFill>
              <a:latin typeface="Arial" pitchFamily="34" charset="0"/>
            </a:endParaRPr>
          </a:p>
          <a:p>
            <a:pPr lvl="0" algn="ctr" eaLnBrk="0" fontAlgn="base" hangingPunct="0">
              <a:spcBef>
                <a:spcPct val="0"/>
              </a:spcBef>
              <a:spcAft>
                <a:spcPct val="0"/>
              </a:spcAft>
            </a:pPr>
            <a:r>
              <a:rPr lang="ru-RU" sz="2000" u="sng" dirty="0" smtClean="0">
                <a:solidFill>
                  <a:schemeClr val="tx2">
                    <a:lumMod val="75000"/>
                  </a:schemeClr>
                </a:solidFill>
                <a:latin typeface="Calibri" pitchFamily="34" charset="0"/>
                <a:ea typeface="Calibri" pitchFamily="34" charset="0"/>
                <a:cs typeface="Times New Roman" pitchFamily="18" charset="0"/>
              </a:rPr>
              <a:t>Раздел5  </a:t>
            </a:r>
            <a:r>
              <a:rPr lang="ru-RU" sz="2000" dirty="0" smtClean="0">
                <a:solidFill>
                  <a:prstClr val="white"/>
                </a:solidFill>
                <a:latin typeface="Calibri" pitchFamily="34" charset="0"/>
                <a:ea typeface="Calibri" pitchFamily="34" charset="0"/>
                <a:cs typeface="Times New Roman" pitchFamily="18" charset="0"/>
              </a:rPr>
              <a:t>(</a:t>
            </a:r>
            <a:r>
              <a:rPr lang="ru-RU" sz="2000" u="sng" dirty="0" smtClean="0">
                <a:solidFill>
                  <a:prstClr val="white"/>
                </a:solidFill>
                <a:latin typeface="Calibri" pitchFamily="34" charset="0"/>
                <a:ea typeface="Calibri" pitchFamily="34" charset="0"/>
                <a:cs typeface="Times New Roman" pitchFamily="18" charset="0"/>
              </a:rPr>
              <a:t>говорение</a:t>
            </a:r>
            <a:r>
              <a:rPr lang="ru-RU" sz="2000" dirty="0" smtClean="0">
                <a:solidFill>
                  <a:prstClr val="white"/>
                </a:solidFill>
                <a:latin typeface="Calibri" pitchFamily="34" charset="0"/>
                <a:ea typeface="Calibri" pitchFamily="34" charset="0"/>
                <a:cs typeface="Times New Roman" pitchFamily="18" charset="0"/>
              </a:rPr>
              <a:t>) монологическое высказывание по заданной теме и беседа в ситуациях повседневного общения</a:t>
            </a:r>
            <a:endParaRPr lang="ru-RU" sz="2000" dirty="0" smtClean="0">
              <a:solidFill>
                <a:prstClr val="white"/>
              </a:solidFill>
              <a:latin typeface="Arial" pitchFamily="34" charset="0"/>
            </a:endParaRPr>
          </a:p>
          <a:p>
            <a:pPr lvl="0" algn="ctr" eaLnBrk="0" fontAlgn="base" hangingPunct="0">
              <a:spcBef>
                <a:spcPct val="0"/>
              </a:spcBef>
              <a:spcAft>
                <a:spcPct val="0"/>
              </a:spcAft>
            </a:pPr>
            <a:r>
              <a:rPr lang="ru-RU" sz="2400" dirty="0" smtClean="0">
                <a:solidFill>
                  <a:schemeClr val="tx2">
                    <a:lumMod val="75000"/>
                  </a:schemeClr>
                </a:solidFill>
                <a:latin typeface="Calibri" pitchFamily="34" charset="0"/>
                <a:ea typeface="Calibri" pitchFamily="34" charset="0"/>
                <a:cs typeface="Times New Roman" pitchFamily="18" charset="0"/>
              </a:rPr>
              <a:t>Приведу примеры заданий и упражнений по разным видам речевой деятельности.</a:t>
            </a:r>
            <a:endParaRPr lang="ru-RU" sz="2400" dirty="0" smtClean="0">
              <a:solidFill>
                <a:schemeClr val="tx2">
                  <a:lumMod val="75000"/>
                </a:schemeClr>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2529"/>
                                        </p:tgtEl>
                                        <p:attrNameLst>
                                          <p:attrName>style.visibility</p:attrName>
                                        </p:attrNameLst>
                                      </p:cBhvr>
                                      <p:to>
                                        <p:strVal val="visible"/>
                                      </p:to>
                                    </p:set>
                                    <p:anim to="" calcmode="lin" valueType="num">
                                      <p:cBhvr>
                                        <p:cTn id="7" dur="1" fill="hold"/>
                                        <p:tgtEl>
                                          <p:spTgt spid="22529"/>
                                        </p:tgtEl>
                                        <p:attrNameLst>
                                          <p:attrName/>
                                        </p:attrNameLst>
                                      </p:cBhvr>
                                    </p:anim>
                                  </p:childTnLst>
                                </p:cTn>
                              </p:par>
                            </p:childTnLst>
                          </p:cTn>
                        </p:par>
                        <p:par>
                          <p:cTn id="8" fill="hold">
                            <p:stCondLst>
                              <p:cond delay="0"/>
                            </p:stCondLst>
                            <p:childTnLst>
                              <p:par>
                                <p:cTn id="9" presetID="15"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p:cTn id="11"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2"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3" dur="1000" fill="hold"/>
                                        <p:tgtEl>
                                          <p:spTgt spid="6">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000"/>
                            </p:stCondLst>
                            <p:childTnLst>
                              <p:par>
                                <p:cTn id="16" presetID="15" presetClass="entr" presetSubtype="0" fill="hold" nodeType="after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 calcmode="lin" valueType="num">
                                      <p:cBhvr>
                                        <p:cTn id="18"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6">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6">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000"/>
                            </p:stCondLst>
                            <p:childTnLst>
                              <p:par>
                                <p:cTn id="23" presetID="15" presetClass="entr" presetSubtype="0" fill="hold" nodeType="after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7" dur="1000" fill="hold"/>
                                        <p:tgtEl>
                                          <p:spTgt spid="6">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000"/>
                            </p:stCondLst>
                            <p:childTnLst>
                              <p:par>
                                <p:cTn id="30" presetID="15" presetClass="entr" presetSubtype="0" fill="hold" nodeType="afterEffect">
                                  <p:stCondLst>
                                    <p:cond delay="0"/>
                                  </p:stCondLst>
                                  <p:childTnLst>
                                    <p:set>
                                      <p:cBhvr>
                                        <p:cTn id="31" dur="1" fill="hold">
                                          <p:stCondLst>
                                            <p:cond delay="0"/>
                                          </p:stCondLst>
                                        </p:cTn>
                                        <p:tgtEl>
                                          <p:spTgt spid="6">
                                            <p:txEl>
                                              <p:pRg st="3" end="3"/>
                                            </p:txEl>
                                          </p:spTgt>
                                        </p:tgtEl>
                                        <p:attrNameLst>
                                          <p:attrName>style.visibility</p:attrName>
                                        </p:attrNameLst>
                                      </p:cBhvr>
                                      <p:to>
                                        <p:strVal val="visible"/>
                                      </p:to>
                                    </p:set>
                                    <p:anim calcmode="lin" valueType="num">
                                      <p:cBhvr>
                                        <p:cTn id="3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4" dur="1000" fill="hold"/>
                                        <p:tgtEl>
                                          <p:spTgt spid="6">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4000"/>
                            </p:stCondLst>
                            <p:childTnLst>
                              <p:par>
                                <p:cTn id="37" presetID="15"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 calcmode="lin" valueType="num">
                                      <p:cBhvr>
                                        <p:cTn id="3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6">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6">
                                            <p:txEl>
                                              <p:pRg st="4" end="4"/>
                                            </p:txEl>
                                          </p:spTgt>
                                        </p:tgtEl>
                                        <p:attrNameLst>
                                          <p:attrName>ppt_y</p:attrName>
                                        </p:attrNameLst>
                                      </p:cBhvr>
                                      <p:tavLst>
                                        <p:tav tm="0" fmla="#ppt_y+(sin(-2*pi*(1-$))*-#ppt_x+cos(-2*pi*(1-$))*(1-#ppt_y))*(1-$)">
                                          <p:val>
                                            <p:fltVal val="0"/>
                                          </p:val>
                                        </p:tav>
                                        <p:tav tm="100000">
                                          <p:val>
                                            <p:fltVal val="1"/>
                                          </p:val>
                                        </p:tav>
                                      </p:tavLst>
                                    </p:anim>
                                  </p:childTnLst>
                                </p:cTn>
                              </p:par>
                            </p:childTnLst>
                          </p:cTn>
                        </p:par>
                        <p:par>
                          <p:cTn id="43" fill="hold">
                            <p:stCondLst>
                              <p:cond delay="5000"/>
                            </p:stCondLst>
                            <p:childTnLst>
                              <p:par>
                                <p:cTn id="44" presetID="15" presetClass="entr" presetSubtype="0" fill="hold" nodeType="after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 calcmode="lin" valueType="num">
                                      <p:cBhvr>
                                        <p:cTn id="46"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6">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par>
                          <p:cTn id="50" fill="hold">
                            <p:stCondLst>
                              <p:cond delay="6000"/>
                            </p:stCondLst>
                            <p:childTnLst>
                              <p:par>
                                <p:cTn id="51" presetID="35" presetClass="entr" presetSubtype="0" fill="hold" nodeType="afterEffect">
                                  <p:stCondLst>
                                    <p:cond delay="0"/>
                                  </p:stCondLst>
                                  <p:childTnLst>
                                    <p:set>
                                      <p:cBhvr>
                                        <p:cTn id="52" dur="1" fill="hold">
                                          <p:stCondLst>
                                            <p:cond delay="0"/>
                                          </p:stCondLst>
                                        </p:cTn>
                                        <p:tgtEl>
                                          <p:spTgt spid="6">
                                            <p:txEl>
                                              <p:pRg st="6" end="6"/>
                                            </p:txEl>
                                          </p:spTgt>
                                        </p:tgtEl>
                                        <p:attrNameLst>
                                          <p:attrName>style.visibility</p:attrName>
                                        </p:attrNameLst>
                                      </p:cBhvr>
                                      <p:to>
                                        <p:strVal val="visible"/>
                                      </p:to>
                                    </p:set>
                                    <p:animEffect transition="in" filter="fade">
                                      <p:cBhvr>
                                        <p:cTn id="53" dur="2000"/>
                                        <p:tgtEl>
                                          <p:spTgt spid="6">
                                            <p:txEl>
                                              <p:pRg st="6" end="6"/>
                                            </p:txEl>
                                          </p:spTgt>
                                        </p:tgtEl>
                                      </p:cBhvr>
                                    </p:animEffect>
                                    <p:anim calcmode="lin" valueType="num">
                                      <p:cBhvr>
                                        <p:cTn id="54" dur="2000" fill="hold"/>
                                        <p:tgtEl>
                                          <p:spTgt spid="6">
                                            <p:txEl>
                                              <p:pRg st="6" end="6"/>
                                            </p:txEl>
                                          </p:spTgt>
                                        </p:tgtEl>
                                        <p:attrNameLst>
                                          <p:attrName>style.rotation</p:attrName>
                                        </p:attrNameLst>
                                      </p:cBhvr>
                                      <p:tavLst>
                                        <p:tav tm="0">
                                          <p:val>
                                            <p:fltVal val="720"/>
                                          </p:val>
                                        </p:tav>
                                        <p:tav tm="100000">
                                          <p:val>
                                            <p:fltVal val="0"/>
                                          </p:val>
                                        </p:tav>
                                      </p:tavLst>
                                    </p:anim>
                                    <p:anim calcmode="lin" valueType="num">
                                      <p:cBhvr>
                                        <p:cTn id="55" dur="2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6" dur="2000" fill="hold"/>
                                        <p:tgtEl>
                                          <p:spTgt spid="6">
                                            <p:txEl>
                                              <p:pRg st="6" end="6"/>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928662" y="500042"/>
            <a:ext cx="7572396"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Аудирование</a:t>
            </a:r>
            <a:endParaRPr kumimoji="0" lang="ru-RU" sz="2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Задание:Вы</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услышите 5 коротких объявлений директора школы перед учениками, когда вся школа собирается, чтобы послушать последние новости о спортивной и</a:t>
            </a:r>
            <a:r>
              <a:rPr kumimoji="0" lang="ru-RU" sz="16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учебной жизни школы.</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Установите соответствия между объявлениями и утверждениями, данными в списке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.Используйте каждую букву, обозначающую утверждение только один раз. В задании есть одно утверждение лишнее. Вы услышите объявление дважды. Занесите свои ответы в таблицу.</a:t>
            </a:r>
            <a:endParaRPr kumimoji="0" lang="ru-RU" sz="1600" b="0" i="0" u="none" strike="noStrike" cap="none" normalizeH="0" baseline="0" dirty="0" smtClean="0">
              <a:ln>
                <a:noFill/>
              </a:ln>
              <a:solidFill>
                <a:schemeClr val="tx1"/>
              </a:solidFill>
              <a:effectLst/>
              <a:latin typeface="Arial" pitchFamily="34" charset="0"/>
            </a:endParaRPr>
          </a:p>
        </p:txBody>
      </p:sp>
      <p:sp>
        <p:nvSpPr>
          <p:cNvPr id="23555" name="Rectangle 3"/>
          <p:cNvSpPr>
            <a:spLocks noChangeArrowheads="1"/>
          </p:cNvSpPr>
          <p:nvPr/>
        </p:nvSpPr>
        <p:spPr bwMode="auto">
          <a:xfrm>
            <a:off x="857224" y="2428868"/>
            <a:ext cx="8143868" cy="27392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Announcements</a:t>
            </a:r>
            <a:endParaRPr kumimoji="0" lang="ru-RU" sz="1400"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A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Our football team is the best one in our city. Yesterday it was a football match between two best schools of our city. Our boys played very well. Let us congratulate them,</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lang="en-US" sz="1400" dirty="0" smtClean="0">
                <a:solidFill>
                  <a:schemeClr val="tx2">
                    <a:lumMod val="75000"/>
                  </a:schemeClr>
                </a:solidFill>
                <a:latin typeface="Calibri" pitchFamily="34" charset="0"/>
                <a:ea typeface="Calibri" pitchFamily="34" charset="0"/>
                <a:cs typeface="Times New Roman" pitchFamily="18" charset="0"/>
              </a:rPr>
              <a:t>B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Yesterday some pupils were late for classes. Certainly, you know the proverb:”Better late than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never”.But</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you must not be late for classes. Go to bed earlier and get up earlier. Come to school in time.</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C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Our school dining-room will not work tomorrow. You must take your lunch boxes. You can put cookies, sandwiches, sweets and juice. Please, do not forget about your uniform.</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D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are sorry, but the teacher of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Maths</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is ill. Tomorrow you will not have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Maths</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you will have Physical Education and Handicraft. Please, do not forget about your uniform.</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4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E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On Friday it will be a very interesting film in at the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cinema”Odeon</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This cinema is not far from our school. It is near the Main Road and tickets are not very expensive. So we go there after classes.</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23556" name="Rectangle 4"/>
          <p:cNvSpPr>
            <a:spLocks noChangeArrowheads="1"/>
          </p:cNvSpPr>
          <p:nvPr/>
        </p:nvSpPr>
        <p:spPr bwMode="auto">
          <a:xfrm>
            <a:off x="857224" y="5000636"/>
            <a:ext cx="800102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This announcement is about:</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1.the place they can go after classes.</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2the timetable for the next year.</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 a packed lunch.</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4.the timetable for tomorrow.</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5.sport.</a:t>
            </a:r>
            <a:endParaRPr kumimoji="0" lang="en-US" sz="1400" b="0" i="0" u="none" strike="noStrike" cap="none" normalizeH="0" baseline="0" dirty="0" smtClean="0">
              <a:ln>
                <a:noFill/>
              </a:ln>
              <a:solidFill>
                <a:schemeClr val="tx1"/>
              </a:solidFill>
              <a:effectLst/>
              <a:latin typeface="Arial" pitchFamily="34" charset="0"/>
            </a:endParaRPr>
          </a:p>
        </p:txBody>
      </p:sp>
      <p:graphicFrame>
        <p:nvGraphicFramePr>
          <p:cNvPr id="9" name="Таблица 8"/>
          <p:cNvGraphicFramePr>
            <a:graphicFrameLocks noGrp="1"/>
          </p:cNvGraphicFramePr>
          <p:nvPr/>
        </p:nvGraphicFramePr>
        <p:xfrm>
          <a:off x="3714743" y="5357826"/>
          <a:ext cx="5286383" cy="420624"/>
        </p:xfrm>
        <a:graphic>
          <a:graphicData uri="http://schemas.openxmlformats.org/drawingml/2006/table">
            <a:tbl>
              <a:tblPr>
                <a:tableStyleId>{775DCB02-9BB8-47FD-8907-85C794F793BA}</a:tableStyleId>
              </a:tblPr>
              <a:tblGrid>
                <a:gridCol w="880972"/>
                <a:gridCol w="880972"/>
                <a:gridCol w="880972"/>
                <a:gridCol w="880972"/>
                <a:gridCol w="880972"/>
                <a:gridCol w="881523"/>
              </a:tblGrid>
              <a:tr h="0">
                <a:tc>
                  <a:txBody>
                    <a:bodyPr/>
                    <a:lstStyle/>
                    <a:p>
                      <a:pPr marL="457200">
                        <a:lnSpc>
                          <a:spcPct val="115000"/>
                        </a:lnSpc>
                        <a:spcAft>
                          <a:spcPts val="0"/>
                        </a:spcAft>
                      </a:pPr>
                      <a:endParaRPr lang="ru-RU" sz="1100" dirty="0">
                        <a:latin typeface="Calibri"/>
                        <a:ea typeface="Calibri"/>
                        <a:cs typeface="Times New Roman"/>
                      </a:endParaRPr>
                    </a:p>
                  </a:txBody>
                  <a:tcPr marL="68580" marR="68580" marT="0" marB="0"/>
                </a:tc>
                <a:tc>
                  <a:txBody>
                    <a:bodyPr/>
                    <a:lstStyle/>
                    <a:p>
                      <a:pPr marL="457200">
                        <a:lnSpc>
                          <a:spcPct val="115000"/>
                        </a:lnSpc>
                        <a:spcAft>
                          <a:spcPts val="0"/>
                        </a:spcAft>
                      </a:pPr>
                      <a:r>
                        <a:rPr lang="ru-RU" sz="1200" dirty="0"/>
                        <a:t>1</a:t>
                      </a:r>
                      <a:endParaRPr lang="ru-RU" sz="1100" dirty="0">
                        <a:latin typeface="Calibri"/>
                        <a:ea typeface="Calibri"/>
                        <a:cs typeface="Times New Roman"/>
                      </a:endParaRPr>
                    </a:p>
                  </a:txBody>
                  <a:tcPr marL="68580" marR="68580" marT="0" marB="0"/>
                </a:tc>
                <a:tc>
                  <a:txBody>
                    <a:bodyPr/>
                    <a:lstStyle/>
                    <a:p>
                      <a:pPr marL="457200">
                        <a:lnSpc>
                          <a:spcPct val="115000"/>
                        </a:lnSpc>
                        <a:spcAft>
                          <a:spcPts val="0"/>
                        </a:spcAft>
                      </a:pPr>
                      <a:r>
                        <a:rPr lang="ru-RU" sz="1200"/>
                        <a:t>2</a:t>
                      </a:r>
                      <a:endParaRPr lang="ru-RU" sz="1100">
                        <a:latin typeface="Calibri"/>
                        <a:ea typeface="Calibri"/>
                        <a:cs typeface="Times New Roman"/>
                      </a:endParaRPr>
                    </a:p>
                  </a:txBody>
                  <a:tcPr marL="68580" marR="68580" marT="0" marB="0"/>
                </a:tc>
                <a:tc>
                  <a:txBody>
                    <a:bodyPr/>
                    <a:lstStyle/>
                    <a:p>
                      <a:pPr marL="457200">
                        <a:lnSpc>
                          <a:spcPct val="115000"/>
                        </a:lnSpc>
                        <a:spcAft>
                          <a:spcPts val="0"/>
                        </a:spcAft>
                      </a:pPr>
                      <a:r>
                        <a:rPr lang="ru-RU" sz="1200"/>
                        <a:t>3</a:t>
                      </a:r>
                      <a:endParaRPr lang="ru-RU" sz="1100">
                        <a:latin typeface="Calibri"/>
                        <a:ea typeface="Calibri"/>
                        <a:cs typeface="Times New Roman"/>
                      </a:endParaRPr>
                    </a:p>
                  </a:txBody>
                  <a:tcPr marL="68580" marR="68580" marT="0" marB="0"/>
                </a:tc>
                <a:tc>
                  <a:txBody>
                    <a:bodyPr/>
                    <a:lstStyle/>
                    <a:p>
                      <a:pPr marL="457200">
                        <a:lnSpc>
                          <a:spcPct val="115000"/>
                        </a:lnSpc>
                        <a:spcAft>
                          <a:spcPts val="0"/>
                        </a:spcAft>
                      </a:pPr>
                      <a:r>
                        <a:rPr lang="ru-RU" sz="1200"/>
                        <a:t>4</a:t>
                      </a:r>
                      <a:endParaRPr lang="ru-RU" sz="1100">
                        <a:latin typeface="Calibri"/>
                        <a:ea typeface="Calibri"/>
                        <a:cs typeface="Times New Roman"/>
                      </a:endParaRPr>
                    </a:p>
                  </a:txBody>
                  <a:tcPr marL="68580" marR="68580" marT="0" marB="0"/>
                </a:tc>
                <a:tc>
                  <a:txBody>
                    <a:bodyPr/>
                    <a:lstStyle/>
                    <a:p>
                      <a:pPr marL="457200">
                        <a:lnSpc>
                          <a:spcPct val="115000"/>
                        </a:lnSpc>
                        <a:spcAft>
                          <a:spcPts val="0"/>
                        </a:spcAft>
                      </a:pPr>
                      <a:r>
                        <a:rPr lang="ru-RU" sz="1200"/>
                        <a:t>5</a:t>
                      </a:r>
                      <a:endParaRPr lang="ru-RU" sz="1100">
                        <a:latin typeface="Calibri"/>
                        <a:ea typeface="Calibri"/>
                        <a:cs typeface="Times New Roman"/>
                      </a:endParaRPr>
                    </a:p>
                  </a:txBody>
                  <a:tcPr marL="68580" marR="68580" marT="0" marB="0"/>
                </a:tc>
              </a:tr>
              <a:tr h="0">
                <a:tc>
                  <a:txBody>
                    <a:bodyPr/>
                    <a:lstStyle/>
                    <a:p>
                      <a:pPr marL="457200">
                        <a:lnSpc>
                          <a:spcPct val="115000"/>
                        </a:lnSpc>
                        <a:spcAft>
                          <a:spcPts val="0"/>
                        </a:spcAft>
                      </a:pPr>
                      <a:endParaRPr lang="ru-RU" sz="1100" dirty="0">
                        <a:latin typeface="Calibri"/>
                        <a:ea typeface="Calibri"/>
                        <a:cs typeface="Times New Roman"/>
                      </a:endParaRPr>
                    </a:p>
                  </a:txBody>
                  <a:tcPr marL="68580" marR="68580" marT="0" marB="0"/>
                </a:tc>
                <a:tc>
                  <a:txBody>
                    <a:bodyPr/>
                    <a:lstStyle/>
                    <a:p>
                      <a:pPr marL="457200">
                        <a:lnSpc>
                          <a:spcPct val="115000"/>
                        </a:lnSpc>
                        <a:spcAft>
                          <a:spcPts val="0"/>
                        </a:spcAft>
                      </a:pPr>
                      <a:endParaRPr lang="en-US" sz="1200" dirty="0">
                        <a:latin typeface="Calibri"/>
                        <a:ea typeface="Calibri"/>
                        <a:cs typeface="Times New Roman"/>
                      </a:endParaRPr>
                    </a:p>
                  </a:txBody>
                  <a:tcPr marL="68580" marR="68580" marT="0" marB="0"/>
                </a:tc>
                <a:tc>
                  <a:txBody>
                    <a:bodyPr/>
                    <a:lstStyle/>
                    <a:p>
                      <a:pPr marL="457200">
                        <a:lnSpc>
                          <a:spcPct val="115000"/>
                        </a:lnSpc>
                        <a:spcAft>
                          <a:spcPts val="0"/>
                        </a:spcAft>
                      </a:pPr>
                      <a:endParaRPr lang="en-US" sz="1200">
                        <a:latin typeface="Calibri"/>
                        <a:ea typeface="Calibri"/>
                        <a:cs typeface="Times New Roman"/>
                      </a:endParaRPr>
                    </a:p>
                  </a:txBody>
                  <a:tcPr marL="68580" marR="68580" marT="0" marB="0"/>
                </a:tc>
                <a:tc>
                  <a:txBody>
                    <a:bodyPr/>
                    <a:lstStyle/>
                    <a:p>
                      <a:pPr marL="457200">
                        <a:lnSpc>
                          <a:spcPct val="115000"/>
                        </a:lnSpc>
                        <a:spcAft>
                          <a:spcPts val="0"/>
                        </a:spcAft>
                      </a:pPr>
                      <a:endParaRPr lang="en-US" sz="1200">
                        <a:latin typeface="Calibri"/>
                        <a:ea typeface="Calibri"/>
                        <a:cs typeface="Times New Roman"/>
                      </a:endParaRPr>
                    </a:p>
                  </a:txBody>
                  <a:tcPr marL="68580" marR="68580" marT="0" marB="0"/>
                </a:tc>
                <a:tc>
                  <a:txBody>
                    <a:bodyPr/>
                    <a:lstStyle/>
                    <a:p>
                      <a:pPr marL="457200">
                        <a:lnSpc>
                          <a:spcPct val="115000"/>
                        </a:lnSpc>
                        <a:spcAft>
                          <a:spcPts val="0"/>
                        </a:spcAft>
                      </a:pPr>
                      <a:endParaRPr lang="en-US" sz="1200">
                        <a:latin typeface="Calibri"/>
                        <a:ea typeface="Calibri"/>
                        <a:cs typeface="Times New Roman"/>
                      </a:endParaRPr>
                    </a:p>
                  </a:txBody>
                  <a:tcPr marL="68580" marR="68580" marT="0" marB="0"/>
                </a:tc>
                <a:tc>
                  <a:txBody>
                    <a:bodyPr/>
                    <a:lstStyle/>
                    <a:p>
                      <a:pPr marL="457200">
                        <a:lnSpc>
                          <a:spcPct val="115000"/>
                        </a:lnSpc>
                        <a:spcAft>
                          <a:spcPts val="0"/>
                        </a:spcAft>
                      </a:pPr>
                      <a:endParaRPr lang="en-US" sz="1200" dirty="0">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3554">
                                            <p:txEl>
                                              <p:pRg st="0" end="0"/>
                                            </p:txEl>
                                          </p:spTgt>
                                        </p:tgtEl>
                                        <p:attrNameLst>
                                          <p:attrName>style.visibility</p:attrName>
                                        </p:attrNameLst>
                                      </p:cBhvr>
                                      <p:to>
                                        <p:strVal val="visible"/>
                                      </p:to>
                                    </p:set>
                                    <p:anim to="" calcmode="lin" valueType="num">
                                      <p:cBhvr>
                                        <p:cTn id="7" dur="1" fill="hold"/>
                                        <p:tgtEl>
                                          <p:spTgt spid="23554">
                                            <p:txEl>
                                              <p:pRg st="0" end="0"/>
                                            </p:txEl>
                                          </p:spTgt>
                                        </p:tgtEl>
                                        <p:attrNameLst>
                                          <p:attrName/>
                                        </p:attrNameLst>
                                      </p:cBhvr>
                                    </p:anim>
                                  </p:childTnLst>
                                </p:cTn>
                              </p:par>
                            </p:childTnLst>
                          </p:cTn>
                        </p:par>
                        <p:par>
                          <p:cTn id="8" fill="hold">
                            <p:stCondLst>
                              <p:cond delay="0"/>
                            </p:stCondLst>
                            <p:childTnLst>
                              <p:par>
                                <p:cTn id="9" presetID="30" presetClass="entr" presetSubtype="0" fill="hold" nodeType="afterEffect">
                                  <p:stCondLst>
                                    <p:cond delay="0"/>
                                  </p:stCondLst>
                                  <p:childTnLst>
                                    <p:set>
                                      <p:cBhvr>
                                        <p:cTn id="10" dur="1" fill="hold">
                                          <p:stCondLst>
                                            <p:cond delay="0"/>
                                          </p:stCondLst>
                                        </p:cTn>
                                        <p:tgtEl>
                                          <p:spTgt spid="23554">
                                            <p:txEl>
                                              <p:pRg st="1" end="1"/>
                                            </p:txEl>
                                          </p:spTgt>
                                        </p:tgtEl>
                                        <p:attrNameLst>
                                          <p:attrName>style.visibility</p:attrName>
                                        </p:attrNameLst>
                                      </p:cBhvr>
                                      <p:to>
                                        <p:strVal val="visible"/>
                                      </p:to>
                                    </p:set>
                                    <p:animEffect transition="in" filter="fade">
                                      <p:cBhvr>
                                        <p:cTn id="11" dur="800" decel="100000"/>
                                        <p:tgtEl>
                                          <p:spTgt spid="23554">
                                            <p:txEl>
                                              <p:pRg st="1" end="1"/>
                                            </p:txEl>
                                          </p:spTgt>
                                        </p:tgtEl>
                                      </p:cBhvr>
                                    </p:animEffect>
                                    <p:anim calcmode="lin" valueType="num">
                                      <p:cBhvr>
                                        <p:cTn id="12" dur="800" decel="100000" fill="hold"/>
                                        <p:tgtEl>
                                          <p:spTgt spid="23554">
                                            <p:txEl>
                                              <p:pRg st="1" end="1"/>
                                            </p:txEl>
                                          </p:spTgt>
                                        </p:tgtEl>
                                        <p:attrNameLst>
                                          <p:attrName>style.rotation</p:attrName>
                                        </p:attrNameLst>
                                      </p:cBhvr>
                                      <p:tavLst>
                                        <p:tav tm="0">
                                          <p:val>
                                            <p:fltVal val="-90"/>
                                          </p:val>
                                        </p:tav>
                                        <p:tav tm="100000">
                                          <p:val>
                                            <p:fltVal val="0"/>
                                          </p:val>
                                        </p:tav>
                                      </p:tavLst>
                                    </p:anim>
                                    <p:anim calcmode="lin" valueType="num">
                                      <p:cBhvr>
                                        <p:cTn id="13" dur="800" decel="100000" fill="hold"/>
                                        <p:tgtEl>
                                          <p:spTgt spid="23554">
                                            <p:txEl>
                                              <p:pRg st="1" end="1"/>
                                            </p:txEl>
                                          </p:spTgt>
                                        </p:tgtEl>
                                        <p:attrNameLst>
                                          <p:attrName>ppt_x</p:attrName>
                                        </p:attrNameLst>
                                      </p:cBhvr>
                                      <p:tavLst>
                                        <p:tav tm="0">
                                          <p:val>
                                            <p:strVal val="#ppt_x+0.4"/>
                                          </p:val>
                                        </p:tav>
                                        <p:tav tm="100000">
                                          <p:val>
                                            <p:strVal val="#ppt_x-0.05"/>
                                          </p:val>
                                        </p:tav>
                                      </p:tavLst>
                                    </p:anim>
                                    <p:anim calcmode="lin" valueType="num">
                                      <p:cBhvr>
                                        <p:cTn id="14" dur="800" decel="100000" fill="hold"/>
                                        <p:tgtEl>
                                          <p:spTgt spid="23554">
                                            <p:txEl>
                                              <p:pRg st="1" end="1"/>
                                            </p:txEl>
                                          </p:spTgt>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23554">
                                            <p:txEl>
                                              <p:pRg st="1" end="1"/>
                                            </p:txEl>
                                          </p:spTgt>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23554">
                                            <p:txEl>
                                              <p:pRg st="1" end="1"/>
                                            </p:txEl>
                                          </p:spTgt>
                                        </p:tgtEl>
                                        <p:attrNameLst>
                                          <p:attrName>ppt_y</p:attrName>
                                        </p:attrNameLst>
                                      </p:cBhvr>
                                      <p:tavLst>
                                        <p:tav tm="0">
                                          <p:val>
                                            <p:strVal val="#ppt_y+0.1"/>
                                          </p:val>
                                        </p:tav>
                                        <p:tav tm="100000">
                                          <p:val>
                                            <p:strVal val="#ppt_y"/>
                                          </p:val>
                                        </p:tav>
                                      </p:tavLst>
                                    </p:anim>
                                  </p:childTnLst>
                                </p:cTn>
                              </p:par>
                            </p:childTnLst>
                          </p:cTn>
                        </p:par>
                        <p:par>
                          <p:cTn id="17" fill="hold">
                            <p:stCondLst>
                              <p:cond delay="1000"/>
                            </p:stCondLst>
                            <p:childTnLst>
                              <p:par>
                                <p:cTn id="18" presetID="30" presetClass="entr" presetSubtype="0" fill="hold" nodeType="afterEffect">
                                  <p:stCondLst>
                                    <p:cond delay="0"/>
                                  </p:stCondLst>
                                  <p:childTnLst>
                                    <p:set>
                                      <p:cBhvr>
                                        <p:cTn id="19" dur="1" fill="hold">
                                          <p:stCondLst>
                                            <p:cond delay="0"/>
                                          </p:stCondLst>
                                        </p:cTn>
                                        <p:tgtEl>
                                          <p:spTgt spid="23554">
                                            <p:txEl>
                                              <p:pRg st="2" end="2"/>
                                            </p:txEl>
                                          </p:spTgt>
                                        </p:tgtEl>
                                        <p:attrNameLst>
                                          <p:attrName>style.visibility</p:attrName>
                                        </p:attrNameLst>
                                      </p:cBhvr>
                                      <p:to>
                                        <p:strVal val="visible"/>
                                      </p:to>
                                    </p:set>
                                    <p:animEffect transition="in" filter="fade">
                                      <p:cBhvr>
                                        <p:cTn id="20" dur="800" decel="100000"/>
                                        <p:tgtEl>
                                          <p:spTgt spid="23554">
                                            <p:txEl>
                                              <p:pRg st="2" end="2"/>
                                            </p:txEl>
                                          </p:spTgt>
                                        </p:tgtEl>
                                      </p:cBhvr>
                                    </p:animEffect>
                                    <p:anim calcmode="lin" valueType="num">
                                      <p:cBhvr>
                                        <p:cTn id="21" dur="800" decel="100000" fill="hold"/>
                                        <p:tgtEl>
                                          <p:spTgt spid="23554">
                                            <p:txEl>
                                              <p:pRg st="2" end="2"/>
                                            </p:txEl>
                                          </p:spTgt>
                                        </p:tgtEl>
                                        <p:attrNameLst>
                                          <p:attrName>style.rotation</p:attrName>
                                        </p:attrNameLst>
                                      </p:cBhvr>
                                      <p:tavLst>
                                        <p:tav tm="0">
                                          <p:val>
                                            <p:fltVal val="-90"/>
                                          </p:val>
                                        </p:tav>
                                        <p:tav tm="100000">
                                          <p:val>
                                            <p:fltVal val="0"/>
                                          </p:val>
                                        </p:tav>
                                      </p:tavLst>
                                    </p:anim>
                                    <p:anim calcmode="lin" valueType="num">
                                      <p:cBhvr>
                                        <p:cTn id="22" dur="800" decel="100000" fill="hold"/>
                                        <p:tgtEl>
                                          <p:spTgt spid="23554">
                                            <p:txEl>
                                              <p:pRg st="2" end="2"/>
                                            </p:txEl>
                                          </p:spTgt>
                                        </p:tgtEl>
                                        <p:attrNameLst>
                                          <p:attrName>ppt_x</p:attrName>
                                        </p:attrNameLst>
                                      </p:cBhvr>
                                      <p:tavLst>
                                        <p:tav tm="0">
                                          <p:val>
                                            <p:strVal val="#ppt_x+0.4"/>
                                          </p:val>
                                        </p:tav>
                                        <p:tav tm="100000">
                                          <p:val>
                                            <p:strVal val="#ppt_x-0.05"/>
                                          </p:val>
                                        </p:tav>
                                      </p:tavLst>
                                    </p:anim>
                                    <p:anim calcmode="lin" valueType="num">
                                      <p:cBhvr>
                                        <p:cTn id="23" dur="800" decel="100000" fill="hold"/>
                                        <p:tgtEl>
                                          <p:spTgt spid="23554">
                                            <p:txEl>
                                              <p:pRg st="2" end="2"/>
                                            </p:txEl>
                                          </p:spTgt>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23554">
                                            <p:txEl>
                                              <p:pRg st="2" end="2"/>
                                            </p:txEl>
                                          </p:spTgt>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23554">
                                            <p:txEl>
                                              <p:pRg st="2" end="2"/>
                                            </p:txEl>
                                          </p:spTgt>
                                        </p:tgtEl>
                                        <p:attrNameLst>
                                          <p:attrName>ppt_y</p:attrName>
                                        </p:attrNameLst>
                                      </p:cBhvr>
                                      <p:tavLst>
                                        <p:tav tm="0">
                                          <p:val>
                                            <p:strVal val="#ppt_y+0.1"/>
                                          </p:val>
                                        </p:tav>
                                        <p:tav tm="100000">
                                          <p:val>
                                            <p:strVal val="#ppt_y"/>
                                          </p:val>
                                        </p:tav>
                                      </p:tavLst>
                                    </p:anim>
                                  </p:childTnLst>
                                </p:cTn>
                              </p:par>
                            </p:childTnLst>
                          </p:cTn>
                        </p:par>
                        <p:par>
                          <p:cTn id="26" fill="hold">
                            <p:stCondLst>
                              <p:cond delay="2000"/>
                            </p:stCondLst>
                            <p:childTnLst>
                              <p:par>
                                <p:cTn id="27" presetID="15" presetClass="entr" presetSubtype="0" fill="hold" grpId="0" nodeType="afterEffect">
                                  <p:stCondLst>
                                    <p:cond delay="0"/>
                                  </p:stCondLst>
                                  <p:childTnLst>
                                    <p:set>
                                      <p:cBhvr>
                                        <p:cTn id="28" dur="1" fill="hold">
                                          <p:stCondLst>
                                            <p:cond delay="0"/>
                                          </p:stCondLst>
                                        </p:cTn>
                                        <p:tgtEl>
                                          <p:spTgt spid="23555"/>
                                        </p:tgtEl>
                                        <p:attrNameLst>
                                          <p:attrName>style.visibility</p:attrName>
                                        </p:attrNameLst>
                                      </p:cBhvr>
                                      <p:to>
                                        <p:strVal val="visible"/>
                                      </p:to>
                                    </p:set>
                                    <p:anim calcmode="lin" valueType="num">
                                      <p:cBhvr>
                                        <p:cTn id="29" dur="1000" fill="hold"/>
                                        <p:tgtEl>
                                          <p:spTgt spid="23555"/>
                                        </p:tgtEl>
                                        <p:attrNameLst>
                                          <p:attrName>ppt_w</p:attrName>
                                        </p:attrNameLst>
                                      </p:cBhvr>
                                      <p:tavLst>
                                        <p:tav tm="0">
                                          <p:val>
                                            <p:fltVal val="0"/>
                                          </p:val>
                                        </p:tav>
                                        <p:tav tm="100000">
                                          <p:val>
                                            <p:strVal val="#ppt_w"/>
                                          </p:val>
                                        </p:tav>
                                      </p:tavLst>
                                    </p:anim>
                                    <p:anim calcmode="lin" valueType="num">
                                      <p:cBhvr>
                                        <p:cTn id="30" dur="1000" fill="hold"/>
                                        <p:tgtEl>
                                          <p:spTgt spid="23555"/>
                                        </p:tgtEl>
                                        <p:attrNameLst>
                                          <p:attrName>ppt_h</p:attrName>
                                        </p:attrNameLst>
                                      </p:cBhvr>
                                      <p:tavLst>
                                        <p:tav tm="0">
                                          <p:val>
                                            <p:fltVal val="0"/>
                                          </p:val>
                                        </p:tav>
                                        <p:tav tm="100000">
                                          <p:val>
                                            <p:strVal val="#ppt_h"/>
                                          </p:val>
                                        </p:tav>
                                      </p:tavLst>
                                    </p:anim>
                                    <p:anim calcmode="lin" valueType="num">
                                      <p:cBhvr>
                                        <p:cTn id="31" dur="1000" fill="hold"/>
                                        <p:tgtEl>
                                          <p:spTgt spid="2355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355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3556"/>
                                        </p:tgtEl>
                                        <p:attrNameLst>
                                          <p:attrName>style.visibility</p:attrName>
                                        </p:attrNameLst>
                                      </p:cBhvr>
                                      <p:to>
                                        <p:strVal val="visible"/>
                                      </p:to>
                                    </p:set>
                                    <p:animEffect transition="in" filter="fade">
                                      <p:cBhvr>
                                        <p:cTn id="36" dur="2000"/>
                                        <p:tgtEl>
                                          <p:spTgt spid="23556"/>
                                        </p:tgtEl>
                                      </p:cBhvr>
                                    </p:animEffect>
                                  </p:childTnLst>
                                </p:cTn>
                              </p:par>
                            </p:childTnLst>
                          </p:cTn>
                        </p:par>
                        <p:par>
                          <p:cTn id="37" fill="hold">
                            <p:stCondLst>
                              <p:cond delay="5000"/>
                            </p:stCondLst>
                            <p:childTnLst>
                              <p:par>
                                <p:cTn id="38" presetID="52" presetClass="entr" presetSubtype="0"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Scale>
                                      <p:cBhvr>
                                        <p:cTn id="40"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9"/>
                                        </p:tgtEl>
                                        <p:attrNameLst>
                                          <p:attrName>ppt_x</p:attrName>
                                          <p:attrName>ppt_y</p:attrName>
                                        </p:attrNameLst>
                                      </p:cBhvr>
                                    </p:animMotion>
                                    <p:animEffect transition="in" filter="fade">
                                      <p:cBhvr>
                                        <p:cTn id="4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357290" y="0"/>
            <a:ext cx="6786578"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Чтение</a:t>
            </a:r>
            <a:endParaRPr kumimoji="0" lang="ru-RU" sz="2800" b="0" i="0" u="none" strike="noStrike" cap="none" normalizeH="0" baseline="0" dirty="0" smtClean="0">
              <a:ln>
                <a:noFill/>
              </a:ln>
              <a:solidFill>
                <a:schemeClr val="tx1"/>
              </a:solidFill>
              <a:effectLst/>
              <a:latin typeface="Arial" pitchFamily="34" charset="0"/>
            </a:endParaRPr>
          </a:p>
        </p:txBody>
      </p:sp>
      <p:sp>
        <p:nvSpPr>
          <p:cNvPr id="1026" name="Rectangle 2"/>
          <p:cNvSpPr>
            <a:spLocks noChangeArrowheads="1"/>
          </p:cNvSpPr>
          <p:nvPr/>
        </p:nvSpPr>
        <p:spPr bwMode="auto">
          <a:xfrm>
            <a:off x="642910" y="428604"/>
            <a:ext cx="850109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sng" strike="noStrike" cap="none" normalizeH="0" baseline="0" dirty="0" err="1" smtClean="0">
                <a:ln>
                  <a:noFill/>
                </a:ln>
                <a:solidFill>
                  <a:schemeClr val="tx2">
                    <a:lumMod val="75000"/>
                  </a:schemeClr>
                </a:solidFill>
                <a:effectLst/>
                <a:latin typeface="Calibri" pitchFamily="34" charset="0"/>
                <a:ea typeface="Calibri" pitchFamily="34" charset="0"/>
                <a:cs typeface="Times New Roman" pitchFamily="18" charset="0"/>
              </a:rPr>
              <a:t>Задание</a:t>
            </a:r>
            <a:r>
              <a:rPr kumimoji="0" lang="ru-RU"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:прочитайте</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текст, состоящий из 6 частей(</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).Перед вами 5 вопросов(1-5) к разным частям текста. Установите в каких частях текста можно найти ответы на эти вопросы. Ответ на каждый вопрос можно найти только в одной </a:t>
            </a:r>
            <a:r>
              <a:rPr kumimoji="0" lang="ru-RU"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части.Занесите</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свои ответы в таблицу, приведенную ниже, где под номером вопроса впишите соответствующую букву. В задании одна часть текста лишняя.</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A</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Last Tuesday after classes I went to see Andrew’s new flat. It was not far from our school. There was a beautiful garden with a lot of trees and flowers opposite it.</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2">
                    <a:lumMod val="75000"/>
                  </a:schemeClr>
                </a:solidFill>
                <a:effectLst/>
                <a:latin typeface="Calibri" pitchFamily="34" charset="0"/>
                <a:ea typeface="Calibri" pitchFamily="34" charset="0"/>
                <a:cs typeface="Times New Roman" pitchFamily="18" charset="0"/>
              </a:rPr>
              <a:t>B</a:t>
            </a:r>
            <a:r>
              <a:rPr kumimoji="0" lang="en-US"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.We</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came in and went upstairs onto the second floor. Andrew opened the front door with the key as it was locked. As we came into the hall we took off our caps and jackets.</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C</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The hall was not large but the carpet on the floor made it very comfortable. I saw a big bookcase in the corner, a mirror and three pictures on the walls. In fact the hall was like a little room.</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D</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Then we went to Andrew’s room, witch was behind the sitting-room and next to his parent’s bedroom. There was not much furniture in Andrew’s room. There was a wardrobe near the sofa and next to it under the window his desk with a lot of exercise-books on it.</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tx2">
                    <a:lumMod val="75000"/>
                  </a:schemeClr>
                </a:solidFill>
                <a:effectLst/>
                <a:latin typeface="Calibri" pitchFamily="34" charset="0"/>
                <a:ea typeface="Calibri" pitchFamily="34" charset="0"/>
                <a:cs typeface="Times New Roman" pitchFamily="18" charset="0"/>
              </a:rPr>
              <a:t>E</a:t>
            </a:r>
            <a:r>
              <a:rPr kumimoji="0" lang="en-US" sz="16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.There</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was nothing in the middle of the room, so we could play some games with a ball there. I liked Andrew’s  armchair very much. It was next to the door and was very large and nice.</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 Andrew’s mother was not at home. We went into the kitchen to have lunch. We  warmed the soup on the cooker and took some cold meat and vegetables from the fridge.</a:t>
            </a:r>
            <a:endParaRPr kumimoji="0" lang="en-US" sz="1600" b="0" i="0" u="none" strike="noStrike" cap="none" normalizeH="0" baseline="0" dirty="0" smtClean="0">
              <a:ln>
                <a:noFill/>
              </a:ln>
              <a:solidFill>
                <a:schemeClr val="tx1"/>
              </a:solidFill>
              <a:effectLst/>
              <a:latin typeface="Arial" pitchFamily="34" charset="0"/>
            </a:endParaRPr>
          </a:p>
        </p:txBody>
      </p:sp>
      <p:sp>
        <p:nvSpPr>
          <p:cNvPr id="1027" name="Rectangle 3"/>
          <p:cNvSpPr>
            <a:spLocks noChangeArrowheads="1"/>
          </p:cNvSpPr>
          <p:nvPr/>
        </p:nvSpPr>
        <p:spPr bwMode="auto">
          <a:xfrm>
            <a:off x="642910" y="4929198"/>
            <a:ext cx="828680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Andrew took some cookies from the cupboard and we had them with milk. Everything was very tasty. We washed up after the meal. At half past five I left. I think Andrew’s new flat is very nice indeed.</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endParaRPr>
          </a:p>
        </p:txBody>
      </p:sp>
      <p:sp>
        <p:nvSpPr>
          <p:cNvPr id="1028" name="Rectangle 4"/>
          <p:cNvSpPr>
            <a:spLocks noChangeArrowheads="1"/>
          </p:cNvSpPr>
          <p:nvPr/>
        </p:nvSpPr>
        <p:spPr bwMode="auto">
          <a:xfrm>
            <a:off x="642910" y="5357826"/>
            <a:ext cx="6500826"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Questions:</a:t>
            </a:r>
            <a:endParaRPr kumimoji="0" lang="ru-RU" sz="1400"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1)</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Where did they see a bookcase?</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2)What was opposite Andrew’s flat?</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3)Where did they have lunch?</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 Where was Andrew’s room?</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5)Why did he like Andrew’s armchair?</a:t>
            </a:r>
            <a:endParaRPr kumimoji="0" lang="en-US" sz="1400" b="0" i="0" u="none" strike="noStrike" cap="none" normalizeH="0" baseline="0" dirty="0" smtClean="0">
              <a:ln>
                <a:noFill/>
              </a:ln>
              <a:solidFill>
                <a:schemeClr val="tx1"/>
              </a:solidFill>
              <a:effectLst/>
              <a:latin typeface="Arial" pitchFamily="34" charset="0"/>
            </a:endParaRPr>
          </a:p>
        </p:txBody>
      </p:sp>
      <p:graphicFrame>
        <p:nvGraphicFramePr>
          <p:cNvPr id="8" name="Таблица 7"/>
          <p:cNvGraphicFramePr>
            <a:graphicFrameLocks noGrp="1"/>
          </p:cNvGraphicFramePr>
          <p:nvPr/>
        </p:nvGraphicFramePr>
        <p:xfrm>
          <a:off x="3357554" y="5715016"/>
          <a:ext cx="5643600" cy="420624"/>
        </p:xfrm>
        <a:graphic>
          <a:graphicData uri="http://schemas.openxmlformats.org/drawingml/2006/table">
            <a:tbl>
              <a:tblPr>
                <a:tableStyleId>{775DCB02-9BB8-47FD-8907-85C794F793BA}</a:tableStyleId>
              </a:tblPr>
              <a:tblGrid>
                <a:gridCol w="1128602"/>
                <a:gridCol w="1128602"/>
                <a:gridCol w="1128602"/>
                <a:gridCol w="1128602"/>
                <a:gridCol w="1129192"/>
              </a:tblGrid>
              <a:tr h="0">
                <a:tc>
                  <a:txBody>
                    <a:bodyPr/>
                    <a:lstStyle/>
                    <a:p>
                      <a:pPr>
                        <a:lnSpc>
                          <a:spcPct val="115000"/>
                        </a:lnSpc>
                        <a:spcAft>
                          <a:spcPts val="0"/>
                        </a:spcAft>
                      </a:pPr>
                      <a:r>
                        <a:rPr lang="ru-RU" sz="1200" dirty="0"/>
                        <a:t>1</a:t>
                      </a:r>
                      <a:endParaRPr lang="ru-RU" sz="1100" dirty="0">
                        <a:latin typeface="Calibri"/>
                        <a:ea typeface="Calibri"/>
                        <a:cs typeface="Times New Roman"/>
                      </a:endParaRPr>
                    </a:p>
                  </a:txBody>
                  <a:tcPr marL="68580" marR="68580" marT="0" marB="0"/>
                </a:tc>
                <a:tc>
                  <a:txBody>
                    <a:bodyPr/>
                    <a:lstStyle/>
                    <a:p>
                      <a:pPr>
                        <a:lnSpc>
                          <a:spcPct val="115000"/>
                        </a:lnSpc>
                        <a:spcAft>
                          <a:spcPts val="0"/>
                        </a:spcAft>
                      </a:pPr>
                      <a:r>
                        <a:rPr lang="ru-RU" sz="1200"/>
                        <a:t>2</a:t>
                      </a:r>
                      <a:endParaRPr lang="ru-RU" sz="1100">
                        <a:latin typeface="Calibri"/>
                        <a:ea typeface="Calibri"/>
                        <a:cs typeface="Times New Roman"/>
                      </a:endParaRPr>
                    </a:p>
                  </a:txBody>
                  <a:tcPr marL="68580" marR="68580" marT="0" marB="0"/>
                </a:tc>
                <a:tc>
                  <a:txBody>
                    <a:bodyPr/>
                    <a:lstStyle/>
                    <a:p>
                      <a:pPr>
                        <a:lnSpc>
                          <a:spcPct val="115000"/>
                        </a:lnSpc>
                        <a:spcAft>
                          <a:spcPts val="0"/>
                        </a:spcAft>
                      </a:pPr>
                      <a:r>
                        <a:rPr lang="ru-RU" sz="1200"/>
                        <a:t>3</a:t>
                      </a:r>
                      <a:endParaRPr lang="ru-RU" sz="1100">
                        <a:latin typeface="Calibri"/>
                        <a:ea typeface="Calibri"/>
                        <a:cs typeface="Times New Roman"/>
                      </a:endParaRPr>
                    </a:p>
                  </a:txBody>
                  <a:tcPr marL="68580" marR="68580" marT="0" marB="0"/>
                </a:tc>
                <a:tc>
                  <a:txBody>
                    <a:bodyPr/>
                    <a:lstStyle/>
                    <a:p>
                      <a:pPr>
                        <a:lnSpc>
                          <a:spcPct val="115000"/>
                        </a:lnSpc>
                        <a:spcAft>
                          <a:spcPts val="0"/>
                        </a:spcAft>
                      </a:pPr>
                      <a:r>
                        <a:rPr lang="ru-RU" sz="1200" dirty="0"/>
                        <a:t>4</a:t>
                      </a:r>
                      <a:endParaRPr lang="ru-RU" sz="1100" dirty="0">
                        <a:latin typeface="Calibri"/>
                        <a:ea typeface="Calibri"/>
                        <a:cs typeface="Times New Roman"/>
                      </a:endParaRPr>
                    </a:p>
                  </a:txBody>
                  <a:tcPr marL="68580" marR="68580" marT="0" marB="0"/>
                </a:tc>
                <a:tc>
                  <a:txBody>
                    <a:bodyPr/>
                    <a:lstStyle/>
                    <a:p>
                      <a:pPr>
                        <a:lnSpc>
                          <a:spcPct val="115000"/>
                        </a:lnSpc>
                        <a:spcAft>
                          <a:spcPts val="0"/>
                        </a:spcAft>
                      </a:pPr>
                      <a:r>
                        <a:rPr lang="ru-RU" sz="1200"/>
                        <a:t>5</a:t>
                      </a:r>
                      <a:endParaRPr lang="ru-RU" sz="1100">
                        <a:latin typeface="Calibri"/>
                        <a:ea typeface="Calibri"/>
                        <a:cs typeface="Times New Roman"/>
                      </a:endParaRPr>
                    </a:p>
                  </a:txBody>
                  <a:tcPr marL="68580" marR="68580" marT="0" marB="0"/>
                </a:tc>
              </a:tr>
              <a:tr h="0">
                <a:tc>
                  <a:txBody>
                    <a:bodyPr/>
                    <a:lstStyle/>
                    <a:p>
                      <a:pPr>
                        <a:lnSpc>
                          <a:spcPct val="115000"/>
                        </a:lnSpc>
                        <a:spcAft>
                          <a:spcPts val="0"/>
                        </a:spcAft>
                      </a:pPr>
                      <a:endParaRPr lang="en-US" sz="1200">
                        <a:latin typeface="Calibri"/>
                        <a:ea typeface="Calibri"/>
                        <a:cs typeface="Times New Roman"/>
                      </a:endParaRPr>
                    </a:p>
                  </a:txBody>
                  <a:tcPr marL="68580" marR="68580" marT="0" marB="0"/>
                </a:tc>
                <a:tc>
                  <a:txBody>
                    <a:bodyPr/>
                    <a:lstStyle/>
                    <a:p>
                      <a:pPr>
                        <a:lnSpc>
                          <a:spcPct val="115000"/>
                        </a:lnSpc>
                        <a:spcAft>
                          <a:spcPts val="0"/>
                        </a:spcAft>
                      </a:pPr>
                      <a:endParaRPr lang="en-US" sz="1200">
                        <a:latin typeface="Calibri"/>
                        <a:ea typeface="Calibri"/>
                        <a:cs typeface="Times New Roman"/>
                      </a:endParaRPr>
                    </a:p>
                  </a:txBody>
                  <a:tcPr marL="68580" marR="68580" marT="0" marB="0"/>
                </a:tc>
                <a:tc>
                  <a:txBody>
                    <a:bodyPr/>
                    <a:lstStyle/>
                    <a:p>
                      <a:pPr>
                        <a:lnSpc>
                          <a:spcPct val="115000"/>
                        </a:lnSpc>
                        <a:spcAft>
                          <a:spcPts val="0"/>
                        </a:spcAft>
                      </a:pPr>
                      <a:endParaRPr lang="en-US" sz="1200">
                        <a:latin typeface="Calibri"/>
                        <a:ea typeface="Calibri"/>
                        <a:cs typeface="Times New Roman"/>
                      </a:endParaRPr>
                    </a:p>
                  </a:txBody>
                  <a:tcPr marL="68580" marR="68580" marT="0" marB="0"/>
                </a:tc>
                <a:tc>
                  <a:txBody>
                    <a:bodyPr/>
                    <a:lstStyle/>
                    <a:p>
                      <a:pPr>
                        <a:lnSpc>
                          <a:spcPct val="115000"/>
                        </a:lnSpc>
                        <a:spcAft>
                          <a:spcPts val="0"/>
                        </a:spcAft>
                      </a:pPr>
                      <a:endParaRPr lang="en-US" sz="1200">
                        <a:latin typeface="Calibri"/>
                        <a:ea typeface="Calibri"/>
                        <a:cs typeface="Times New Roman"/>
                      </a:endParaRPr>
                    </a:p>
                  </a:txBody>
                  <a:tcPr marL="68580" marR="68580" marT="0" marB="0"/>
                </a:tc>
                <a:tc>
                  <a:txBody>
                    <a:bodyPr/>
                    <a:lstStyle/>
                    <a:p>
                      <a:pPr>
                        <a:lnSpc>
                          <a:spcPct val="115000"/>
                        </a:lnSpc>
                        <a:spcAft>
                          <a:spcPts val="0"/>
                        </a:spcAft>
                      </a:pPr>
                      <a:endParaRPr lang="en-US" sz="1200" dirty="0">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1" nodeType="afterEffect">
                                  <p:stCondLst>
                                    <p:cond delay="0"/>
                                  </p:stCondLst>
                                  <p:childTnLst>
                                    <p:set>
                                      <p:cBhvr>
                                        <p:cTn id="6" dur="1" fill="hold">
                                          <p:stCondLst>
                                            <p:cond delay="0"/>
                                          </p:stCondLst>
                                        </p:cTn>
                                        <p:tgtEl>
                                          <p:spTgt spid="1025"/>
                                        </p:tgtEl>
                                        <p:attrNameLst>
                                          <p:attrName>style.visibility</p:attrName>
                                        </p:attrNameLst>
                                      </p:cBhvr>
                                      <p:to>
                                        <p:strVal val="visible"/>
                                      </p:to>
                                    </p:set>
                                    <p:anim to="" calcmode="lin" valueType="num">
                                      <p:cBhvr>
                                        <p:cTn id="7" dur="1" fill="hold"/>
                                        <p:tgtEl>
                                          <p:spTgt spid="1025"/>
                                        </p:tgtEl>
                                        <p:attrNameLst>
                                          <p:attrName/>
                                        </p:attrNameLst>
                                      </p:cBhvr>
                                    </p:anim>
                                  </p:childTnLst>
                                </p:cTn>
                              </p:par>
                            </p:childTnLst>
                          </p:cTn>
                        </p:par>
                        <p:par>
                          <p:cTn id="8" fill="hold">
                            <p:stCondLst>
                              <p:cond delay="0"/>
                            </p:stCondLst>
                            <p:childTnLst>
                              <p:par>
                                <p:cTn id="9" presetID="16" presetClass="entr" presetSubtype="26" fill="hold" grpId="0"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barn(inHorizontal)">
                                      <p:cBhvr>
                                        <p:cTn id="11" dur="500"/>
                                        <p:tgtEl>
                                          <p:spTgt spid="1026"/>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2000"/>
                                        <p:tgtEl>
                                          <p:spTgt spid="1028"/>
                                        </p:tgtEl>
                                      </p:cBhvr>
                                    </p:animEffect>
                                  </p:childTnLst>
                                </p:cTn>
                              </p:par>
                            </p:childTnLst>
                          </p:cTn>
                        </p:par>
                        <p:par>
                          <p:cTn id="16" fill="hold">
                            <p:stCondLst>
                              <p:cond delay="2500"/>
                            </p:stCondLst>
                            <p:childTnLst>
                              <p:par>
                                <p:cTn id="17" presetID="5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Scale>
                                      <p:cBhvr>
                                        <p:cTn id="19"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
                                        </p:tgtEl>
                                        <p:attrNameLst>
                                          <p:attrName>ppt_x</p:attrName>
                                          <p:attrName>ppt_y</p:attrName>
                                        </p:attrNameLst>
                                      </p:cBhvr>
                                    </p:animMotion>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1"/>
      <p:bldP spid="1026" grpId="0"/>
      <p:bldP spid="102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2643174" y="214290"/>
            <a:ext cx="3495892"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Грамматический тест</a:t>
            </a:r>
            <a:endParaRPr kumimoji="0" lang="ru-RU" sz="2800" b="0" i="0" u="none" strike="noStrike" cap="none" normalizeH="0" baseline="0" dirty="0" smtClean="0">
              <a:ln>
                <a:noFill/>
              </a:ln>
              <a:solidFill>
                <a:schemeClr val="tx1"/>
              </a:solidFill>
              <a:effectLst/>
              <a:latin typeface="Arial" pitchFamily="34" charset="0"/>
            </a:endParaRPr>
          </a:p>
        </p:txBody>
      </p:sp>
      <p:sp>
        <p:nvSpPr>
          <p:cNvPr id="25602" name="Rectangle 2"/>
          <p:cNvSpPr>
            <a:spLocks noChangeArrowheads="1"/>
          </p:cNvSpPr>
          <p:nvPr/>
        </p:nvSpPr>
        <p:spPr bwMode="auto">
          <a:xfrm>
            <a:off x="571472" y="714356"/>
            <a:ext cx="814393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sng" strike="noStrike" cap="none" normalizeH="0" baseline="0" dirty="0" err="1" smtClean="0">
                <a:ln>
                  <a:noFill/>
                </a:ln>
                <a:solidFill>
                  <a:schemeClr val="tx2">
                    <a:lumMod val="75000"/>
                  </a:schemeClr>
                </a:solidFill>
                <a:effectLst/>
                <a:latin typeface="Calibri" pitchFamily="34" charset="0"/>
                <a:ea typeface="Calibri" pitchFamily="34" charset="0"/>
                <a:cs typeface="Times New Roman" pitchFamily="18" charset="0"/>
              </a:rPr>
              <a:t>Задание</a:t>
            </a:r>
            <a:r>
              <a:rPr kumimoji="0" lang="ru-RU" sz="1400" b="0" i="0" u="sng"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a:t>
            </a:r>
            <a:r>
              <a:rPr kumimoji="0" lang="ru-RU"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прочитайте</a:t>
            </a:r>
            <a:r>
              <a:rPr kumimoji="0" lang="ru-RU"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письмо английского мальчика Майка Робинсона, который решил завести переписку с кем-нибудь в Австралии. В письме есть пропуски, обозначенные номерами А1-А10.</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Эти номера соответс</a:t>
            </a:r>
            <a:r>
              <a:rPr lang="ru-RU" sz="1400" dirty="0" smtClean="0">
                <a:latin typeface="Calibri" pitchFamily="34" charset="0"/>
                <a:ea typeface="Calibri" pitchFamily="34" charset="0"/>
                <a:cs typeface="Times New Roman" pitchFamily="18" charset="0"/>
              </a:rPr>
              <a:t>т</a:t>
            </a:r>
            <a:r>
              <a:rPr kumimoji="0" lang="ru-RU"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вуют заданиям А1-А10, в которых представлены возможные варианты ответов. Запишите номер выбранного вами варианта ответа. Например</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А-2.</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Dear Pen friend,</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Hello! My name (A1) Mike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Robinson.I</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(A2) from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Bodmin</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it is the town of Cornwall. It (A3) half an hour to get to the ocean from our place by car. We often (A4)l there in summer. I like swimming very much.</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like football too. We (A5) football at school. It’s a pity the field is rather small.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Bodmin</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is on the hills and it is difficult to find a place to play.</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have already(A6) to London. I have (A7) the Tower of London, St Paul’s Cathedral, Trafalgar  Square and other interesting places. I have (A8) a lot about the history of London. Have you ever been to London?   </a:t>
            </a:r>
            <a:endParaRPr kumimoji="0" lang="ru-RU" sz="1400" b="0" i="0" u="none" strike="noStrike" cap="none" normalizeH="0" baseline="0" dirty="0" smtClean="0">
              <a:ln>
                <a:noFill/>
              </a:ln>
              <a:solidFill>
                <a:schemeClr val="tx1"/>
              </a:solidFill>
              <a:effectLst/>
              <a:latin typeface="Arial" pitchFamily="34" charset="0"/>
            </a:endParaRPr>
          </a:p>
          <a:p>
            <a:pPr eaLnBrk="0" fontAlgn="base" hangingPunct="0">
              <a:spcBef>
                <a:spcPct val="0"/>
              </a:spcBef>
              <a:spcAft>
                <a:spcPct val="0"/>
              </a:spcAf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lang="en-US" sz="1400" dirty="0" smtClean="0">
                <a:latin typeface="Calibri" pitchFamily="34" charset="0"/>
                <a:ea typeface="Calibri" pitchFamily="34" charset="0"/>
                <a:cs typeface="Times New Roman" pitchFamily="18" charset="0"/>
              </a:rPr>
              <a:t>My </a:t>
            </a:r>
            <a:r>
              <a:rPr lang="en-US" sz="1400" dirty="0" err="1" smtClean="0">
                <a:latin typeface="Calibri" pitchFamily="34" charset="0"/>
                <a:ea typeface="Calibri" pitchFamily="34" charset="0"/>
                <a:cs typeface="Times New Roman" pitchFamily="18" charset="0"/>
              </a:rPr>
              <a:t>favourite</a:t>
            </a:r>
            <a:r>
              <a:rPr lang="en-US" sz="1400" dirty="0" smtClean="0">
                <a:latin typeface="Calibri" pitchFamily="34" charset="0"/>
                <a:ea typeface="Calibri" pitchFamily="34" charset="0"/>
                <a:cs typeface="Times New Roman" pitchFamily="18" charset="0"/>
              </a:rPr>
              <a:t> food is fish. My father (A9) a job in the bank. He says that in Australia there are a lot of people from Cornwall. They (A10)to Australia ten years ago.</a:t>
            </a:r>
            <a:endParaRPr lang="en-US" sz="1400" dirty="0" smtClean="0">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400" b="0" i="0" u="none" strike="noStrike" cap="none" normalizeH="0" baseline="0" dirty="0" smtClean="0">
              <a:ln>
                <a:noFill/>
              </a:ln>
              <a:solidFill>
                <a:schemeClr val="tx1"/>
              </a:solidFill>
              <a:effectLst/>
              <a:latin typeface="Arial" pitchFamily="34" charset="0"/>
            </a:endParaRPr>
          </a:p>
        </p:txBody>
      </p:sp>
      <p:sp>
        <p:nvSpPr>
          <p:cNvPr id="25603" name="Rectangle 3"/>
          <p:cNvSpPr>
            <a:spLocks noChangeArrowheads="1"/>
          </p:cNvSpPr>
          <p:nvPr/>
        </p:nvSpPr>
        <p:spPr bwMode="auto">
          <a:xfrm>
            <a:off x="2000232" y="3571876"/>
            <a:ext cx="52863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effectLst/>
                <a:latin typeface="Calibri" pitchFamily="34" charset="0"/>
                <a:ea typeface="Calibri" pitchFamily="34" charset="0"/>
                <a:cs typeface="Times New Roman" pitchFamily="18" charset="0"/>
              </a:rPr>
              <a:t>Write soon!</a:t>
            </a:r>
            <a:endParaRPr kumimoji="0" lang="ru-RU" sz="1600" b="0" i="0" u="none" strike="noStrike" cap="none" normalizeH="0" baseline="0" dirty="0" smtClean="0">
              <a:ln>
                <a:noFill/>
              </a:ln>
              <a:effectLst/>
              <a:latin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effectLst/>
                <a:latin typeface="Calibri" pitchFamily="34" charset="0"/>
                <a:ea typeface="Calibri" pitchFamily="34" charset="0"/>
                <a:cs typeface="Times New Roman" pitchFamily="18" charset="0"/>
              </a:rPr>
              <a:t>Best wishes,</a:t>
            </a:r>
            <a:r>
              <a:rPr kumimoji="0" lang="ru-RU" sz="1600" b="0" i="0" u="none" strike="noStrike" cap="none" normalizeH="0" dirty="0" smtClean="0">
                <a:ln>
                  <a:noFill/>
                </a:ln>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effectLst/>
                <a:latin typeface="Calibri" pitchFamily="34" charset="0"/>
                <a:ea typeface="Calibri" pitchFamily="34" charset="0"/>
                <a:cs typeface="Times New Roman" pitchFamily="18" charset="0"/>
              </a:rPr>
              <a:t>Mike</a:t>
            </a:r>
            <a:endParaRPr kumimoji="0" lang="en-US" sz="1600" b="0" i="0" u="none" strike="noStrike" cap="none" normalizeH="0" baseline="0" dirty="0" smtClean="0">
              <a:ln>
                <a:noFill/>
              </a:ln>
              <a:effectLst/>
              <a:latin typeface="Arial" pitchFamily="34" charset="0"/>
            </a:endParaRPr>
          </a:p>
        </p:txBody>
      </p:sp>
      <p:sp>
        <p:nvSpPr>
          <p:cNvPr id="25604" name="Rectangle 4"/>
          <p:cNvSpPr>
            <a:spLocks noChangeArrowheads="1"/>
          </p:cNvSpPr>
          <p:nvPr/>
        </p:nvSpPr>
        <p:spPr bwMode="auto">
          <a:xfrm>
            <a:off x="642910" y="4286256"/>
            <a:ext cx="621504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A1 1)am 2) is 3) are</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A2 1) am 2) is 3) are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A3 1) take 2) takes 3) took</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A4 1) go 2) goes 3) went</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A5 1) play 2) plays 3) played</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A6 1) be 2) was 3) been</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A7 1)see 2) saw 3) seen</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A8 1) learn 2) learns 3) learnt</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A9) 1)have 2) has 3) had</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A10 1) come 2) came 3) comes</a:t>
            </a:r>
            <a:endParaRPr kumimoji="0" lang="en-US" sz="14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5601"/>
                                        </p:tgtEl>
                                        <p:attrNameLst>
                                          <p:attrName>style.visibility</p:attrName>
                                        </p:attrNameLst>
                                      </p:cBhvr>
                                      <p:to>
                                        <p:strVal val="visible"/>
                                      </p:to>
                                    </p:set>
                                    <p:anim to="" calcmode="lin" valueType="num">
                                      <p:cBhvr>
                                        <p:cTn id="7" dur="1" fill="hold"/>
                                        <p:tgtEl>
                                          <p:spTgt spid="25601"/>
                                        </p:tgtEl>
                                        <p:attrNameLst>
                                          <p:attrName/>
                                        </p:attrNameLst>
                                      </p:cBhvr>
                                    </p:anim>
                                  </p:childTnLst>
                                </p:cTn>
                              </p:par>
                            </p:childTnLst>
                          </p:cTn>
                        </p:par>
                        <p:par>
                          <p:cTn id="8" fill="hold">
                            <p:stCondLst>
                              <p:cond delay="0"/>
                            </p:stCondLst>
                            <p:childTnLst>
                              <p:par>
                                <p:cTn id="9" presetID="6" presetClass="entr" presetSubtype="16" fill="hold" grpId="0"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circle(in)">
                                      <p:cBhvr>
                                        <p:cTn id="11" dur="2000"/>
                                        <p:tgtEl>
                                          <p:spTgt spid="25602"/>
                                        </p:tgtEl>
                                      </p:cBhvr>
                                    </p:animEffect>
                                  </p:childTnLst>
                                </p:cTn>
                              </p:par>
                            </p:childTnLst>
                          </p:cTn>
                        </p:par>
                        <p:par>
                          <p:cTn id="12" fill="hold">
                            <p:stCondLst>
                              <p:cond delay="2000"/>
                            </p:stCondLst>
                            <p:childTnLst>
                              <p:par>
                                <p:cTn id="13" presetID="5" presetClass="entr" presetSubtype="10" fill="hold" grpId="0" nodeType="afterEffect">
                                  <p:stCondLst>
                                    <p:cond delay="0"/>
                                  </p:stCondLst>
                                  <p:childTnLst>
                                    <p:set>
                                      <p:cBhvr>
                                        <p:cTn id="14" dur="1" fill="hold">
                                          <p:stCondLst>
                                            <p:cond delay="0"/>
                                          </p:stCondLst>
                                        </p:cTn>
                                        <p:tgtEl>
                                          <p:spTgt spid="25603"/>
                                        </p:tgtEl>
                                        <p:attrNameLst>
                                          <p:attrName>style.visibility</p:attrName>
                                        </p:attrNameLst>
                                      </p:cBhvr>
                                      <p:to>
                                        <p:strVal val="visible"/>
                                      </p:to>
                                    </p:set>
                                    <p:animEffect transition="in" filter="checkerboard(across)">
                                      <p:cBhvr>
                                        <p:cTn id="15" dur="500"/>
                                        <p:tgtEl>
                                          <p:spTgt spid="25603"/>
                                        </p:tgtEl>
                                      </p:cBhvr>
                                    </p:animEffect>
                                  </p:childTnLst>
                                </p:cTn>
                              </p:par>
                            </p:childTnLst>
                          </p:cTn>
                        </p:par>
                        <p:par>
                          <p:cTn id="16" fill="hold">
                            <p:stCondLst>
                              <p:cond delay="2500"/>
                            </p:stCondLst>
                            <p:childTnLst>
                              <p:par>
                                <p:cTn id="17" presetID="18" presetClass="entr" presetSubtype="12" fill="hold" grpId="0" nodeType="afterEffect">
                                  <p:stCondLst>
                                    <p:cond delay="0"/>
                                  </p:stCondLst>
                                  <p:childTnLst>
                                    <p:set>
                                      <p:cBhvr>
                                        <p:cTn id="18" dur="1" fill="hold">
                                          <p:stCondLst>
                                            <p:cond delay="0"/>
                                          </p:stCondLst>
                                        </p:cTn>
                                        <p:tgtEl>
                                          <p:spTgt spid="25604"/>
                                        </p:tgtEl>
                                        <p:attrNameLst>
                                          <p:attrName>style.visibility</p:attrName>
                                        </p:attrNameLst>
                                      </p:cBhvr>
                                      <p:to>
                                        <p:strVal val="visible"/>
                                      </p:to>
                                    </p:set>
                                    <p:animEffect transition="in" filter="strips(downLeft)">
                                      <p:cBhvr>
                                        <p:cTn id="19"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25602" grpId="0"/>
      <p:bldP spid="25603" grpId="0"/>
      <p:bldP spid="2560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785786" y="285728"/>
            <a:ext cx="778674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Письмо</a:t>
            </a:r>
            <a:endParaRPr kumimoji="0" lang="ru-RU" sz="2800" b="1" i="0" u="none" strike="noStrike" cap="none" normalizeH="0" baseline="0" dirty="0" smtClean="0">
              <a:ln>
                <a:noFill/>
              </a:ln>
              <a:solidFill>
                <a:schemeClr val="tx1"/>
              </a:solidFill>
              <a:effectLst/>
              <a:latin typeface="Arial" pitchFamily="34" charset="0"/>
            </a:endParaRPr>
          </a:p>
        </p:txBody>
      </p:sp>
      <p:sp>
        <p:nvSpPr>
          <p:cNvPr id="5" name="Прямоугольник 4"/>
          <p:cNvSpPr/>
          <p:nvPr/>
        </p:nvSpPr>
        <p:spPr>
          <a:xfrm>
            <a:off x="857224" y="1142984"/>
            <a:ext cx="7358114" cy="1077218"/>
          </a:xfrm>
          <a:prstGeom prst="rect">
            <a:avLst/>
          </a:prstGeom>
        </p:spPr>
        <p:txBody>
          <a:bodyPr wrap="square">
            <a:spAutoFit/>
          </a:bodyPr>
          <a:lstStyle/>
          <a:p>
            <a:pPr lvl="0" eaLnBrk="0" fontAlgn="base" hangingPunct="0">
              <a:spcBef>
                <a:spcPct val="0"/>
              </a:spcBef>
              <a:spcAft>
                <a:spcPct val="0"/>
              </a:spcAft>
            </a:pPr>
            <a:r>
              <a:rPr lang="ru-RU" sz="1600" u="sng" dirty="0" smtClean="0">
                <a:solidFill>
                  <a:schemeClr val="tx2">
                    <a:lumMod val="75000"/>
                  </a:schemeClr>
                </a:solidFill>
                <a:latin typeface="Calibri" pitchFamily="34" charset="0"/>
                <a:ea typeface="Calibri" pitchFamily="34" charset="0"/>
                <a:cs typeface="Times New Roman" pitchFamily="18" charset="0"/>
              </a:rPr>
              <a:t>Задание: </a:t>
            </a:r>
            <a:r>
              <a:rPr lang="ru-RU" sz="1600" dirty="0" smtClean="0">
                <a:solidFill>
                  <a:prstClr val="white"/>
                </a:solidFill>
                <a:latin typeface="Calibri" pitchFamily="34" charset="0"/>
                <a:ea typeface="Calibri" pitchFamily="34" charset="0"/>
                <a:cs typeface="Times New Roman" pitchFamily="18" charset="0"/>
              </a:rPr>
              <a:t>напишите своему другу по переписке о себе( школе, отношениях с друзьями, вашем любимом занятии</a:t>
            </a:r>
            <a:r>
              <a:rPr lang="en-US" sz="1600" dirty="0" smtClean="0">
                <a:solidFill>
                  <a:prstClr val="white"/>
                </a:solidFill>
                <a:latin typeface="Calibri" pitchFamily="34" charset="0"/>
                <a:ea typeface="Calibri" pitchFamily="34" charset="0"/>
                <a:cs typeface="Times New Roman" pitchFamily="18" charset="0"/>
              </a:rPr>
              <a:t>).</a:t>
            </a:r>
            <a:endParaRPr lang="ru-RU" sz="1600" dirty="0" smtClean="0">
              <a:solidFill>
                <a:prstClr val="white"/>
              </a:solidFill>
              <a:latin typeface="Arial" pitchFamily="34" charset="0"/>
            </a:endParaRPr>
          </a:p>
          <a:p>
            <a:pPr lvl="0" eaLnBrk="0" fontAlgn="base" hangingPunct="0">
              <a:spcBef>
                <a:spcPct val="0"/>
              </a:spcBef>
              <a:spcAft>
                <a:spcPct val="0"/>
              </a:spcAft>
            </a:pPr>
            <a:r>
              <a:rPr lang="ru-RU" sz="1600" dirty="0" smtClean="0">
                <a:solidFill>
                  <a:prstClr val="white"/>
                </a:solidFill>
                <a:latin typeface="Calibri" pitchFamily="34" charset="0"/>
                <a:ea typeface="Calibri" pitchFamily="34" charset="0"/>
                <a:cs typeface="Times New Roman" pitchFamily="18" charset="0"/>
              </a:rPr>
              <a:t>Напишите своему другу пригласительное письмо , расскажите о традициях своей страны (известных писателях, актерах и т.д.)</a:t>
            </a:r>
            <a:endParaRPr lang="ru-RU" sz="1600" dirty="0" smtClean="0">
              <a:solidFill>
                <a:prstClr val="white"/>
              </a:solidFill>
              <a:latin typeface="Arial" pitchFamily="34" charset="0"/>
            </a:endParaRPr>
          </a:p>
        </p:txBody>
      </p:sp>
      <p:pic>
        <p:nvPicPr>
          <p:cNvPr id="4" name="Рисунок 3" descr="DSC01371.JPG"/>
          <p:cNvPicPr>
            <a:picLocks noChangeAspect="1"/>
          </p:cNvPicPr>
          <p:nvPr/>
        </p:nvPicPr>
        <p:blipFill>
          <a:blip r:embed="rId2" cstate="print"/>
          <a:stretch>
            <a:fillRect/>
          </a:stretch>
        </p:blipFill>
        <p:spPr>
          <a:xfrm>
            <a:off x="1571604" y="2428868"/>
            <a:ext cx="5715008" cy="4286256"/>
          </a:xfrm>
          <a:prstGeom prst="flowChartOffpageConnector">
            <a:avLst/>
          </a:prstGeom>
          <a:ln>
            <a:noFill/>
          </a:ln>
          <a:effectLst>
            <a:outerShdw blurRad="50800" dist="38100" dir="16200000" rotWithShape="0">
              <a:prstClr val="black">
                <a:alpha val="40000"/>
              </a:prstClr>
            </a:outerShdw>
            <a:reflection blurRad="6350" stA="50000" endA="300" endPos="90000" dist="50800" dir="5400000" sy="-100000" algn="bl" rotWithShape="0"/>
          </a:effectLst>
          <a:scene3d>
            <a:camera prst="orthographicFront"/>
            <a:lightRig rig="threePt" dir="t"/>
          </a:scene3d>
          <a:sp3d>
            <a:bevelT prst="slope"/>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6625"/>
                                        </p:tgtEl>
                                        <p:attrNameLst>
                                          <p:attrName>style.visibility</p:attrName>
                                        </p:attrNameLst>
                                      </p:cBhvr>
                                      <p:to>
                                        <p:strVal val="visible"/>
                                      </p:to>
                                    </p:set>
                                    <p:anim to="" calcmode="lin" valueType="num">
                                      <p:cBhvr>
                                        <p:cTn id="7" dur="1" fill="hold"/>
                                        <p:tgtEl>
                                          <p:spTgt spid="26625"/>
                                        </p:tgtEl>
                                        <p:attrNameLst>
                                          <p:attrName/>
                                        </p:attrNameLst>
                                      </p:cBhvr>
                                    </p:anim>
                                  </p:childTnLst>
                                </p:cTn>
                              </p:par>
                            </p:childTnLst>
                          </p:cTn>
                        </p:par>
                        <p:par>
                          <p:cTn id="8" fill="hold">
                            <p:stCondLst>
                              <p:cond delay="0"/>
                            </p:stCondLst>
                            <p:childTnLst>
                              <p:par>
                                <p:cTn id="9" presetID="39" presetClass="entr" presetSubtype="0" accel="10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12"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13"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35"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anim calcmode="lin" valueType="num">
                                      <p:cBhvr>
                                        <p:cTn id="19" dur="2000" fill="hold"/>
                                        <p:tgtEl>
                                          <p:spTgt spid="4"/>
                                        </p:tgtEl>
                                        <p:attrNameLst>
                                          <p:attrName>style.rotation</p:attrName>
                                        </p:attrNameLst>
                                      </p:cBhvr>
                                      <p:tavLst>
                                        <p:tav tm="0">
                                          <p:val>
                                            <p:fltVal val="720"/>
                                          </p:val>
                                        </p:tav>
                                        <p:tav tm="100000">
                                          <p:val>
                                            <p:fltVal val="0"/>
                                          </p:val>
                                        </p:tav>
                                      </p:tavLst>
                                    </p:anim>
                                    <p:anim calcmode="lin" valueType="num">
                                      <p:cBhvr>
                                        <p:cTn id="20" dur="2000" fill="hold"/>
                                        <p:tgtEl>
                                          <p:spTgt spid="4"/>
                                        </p:tgtEl>
                                        <p:attrNameLst>
                                          <p:attrName>ppt_h</p:attrName>
                                        </p:attrNameLst>
                                      </p:cBhvr>
                                      <p:tavLst>
                                        <p:tav tm="0">
                                          <p:val>
                                            <p:fltVal val="0"/>
                                          </p:val>
                                        </p:tav>
                                        <p:tav tm="100000">
                                          <p:val>
                                            <p:strVal val="#ppt_h"/>
                                          </p:val>
                                        </p:tav>
                                      </p:tavLst>
                                    </p:anim>
                                    <p:anim calcmode="lin" valueType="num">
                                      <p:cBhvr>
                                        <p:cTn id="21"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1928794" y="285728"/>
            <a:ext cx="542925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Говорение(  тема составлена Гусевой Т.А)</a:t>
            </a:r>
            <a:endParaRPr kumimoji="0" lang="ru-RU" sz="2800" b="1" i="0" u="none" strike="noStrike" cap="none" normalizeH="0" baseline="0" dirty="0" smtClean="0">
              <a:ln>
                <a:noFill/>
              </a:ln>
              <a:solidFill>
                <a:schemeClr val="tx1"/>
              </a:solidFill>
              <a:effectLst/>
              <a:latin typeface="Arial" pitchFamily="34" charset="0"/>
            </a:endParaRPr>
          </a:p>
        </p:txBody>
      </p:sp>
      <p:sp>
        <p:nvSpPr>
          <p:cNvPr id="5" name="Прямоугольник 4"/>
          <p:cNvSpPr/>
          <p:nvPr/>
        </p:nvSpPr>
        <p:spPr>
          <a:xfrm>
            <a:off x="571472" y="1357298"/>
            <a:ext cx="7000924" cy="369332"/>
          </a:xfrm>
          <a:prstGeom prst="rect">
            <a:avLst/>
          </a:prstGeom>
        </p:spPr>
        <p:txBody>
          <a:bodyPr wrap="square">
            <a:spAutoFit/>
          </a:bodyPr>
          <a:lstStyle/>
          <a:p>
            <a:pPr lvl="0" eaLnBrk="0" fontAlgn="base" hangingPunct="0">
              <a:spcBef>
                <a:spcPct val="0"/>
              </a:spcBef>
              <a:spcAft>
                <a:spcPct val="0"/>
              </a:spcAft>
            </a:pPr>
            <a:r>
              <a:rPr lang="ru-RU" sz="1600" u="sng" dirty="0" smtClean="0">
                <a:solidFill>
                  <a:schemeClr val="tx2">
                    <a:lumMod val="75000"/>
                  </a:schemeClr>
                </a:solidFill>
                <a:latin typeface="Calibri" pitchFamily="34" charset="0"/>
                <a:ea typeface="Calibri" pitchFamily="34" charset="0"/>
                <a:cs typeface="Times New Roman" pitchFamily="18" charset="0"/>
              </a:rPr>
              <a:t>Задание: </a:t>
            </a:r>
            <a:r>
              <a:rPr lang="ru-RU" sz="1600" dirty="0" smtClean="0">
                <a:solidFill>
                  <a:prstClr val="white"/>
                </a:solidFill>
                <a:latin typeface="Calibri" pitchFamily="34" charset="0"/>
                <a:ea typeface="Calibri" pitchFamily="34" charset="0"/>
                <a:cs typeface="Times New Roman" pitchFamily="18" charset="0"/>
              </a:rPr>
              <a:t>расскажите все, что вы знаете о своей школе</a:t>
            </a:r>
            <a:r>
              <a:rPr lang="ru-RU" dirty="0" smtClean="0">
                <a:solidFill>
                  <a:prstClr val="white"/>
                </a:solidFill>
                <a:latin typeface="Calibri" pitchFamily="34" charset="0"/>
                <a:ea typeface="Calibri" pitchFamily="34" charset="0"/>
                <a:cs typeface="Times New Roman" pitchFamily="18" charset="0"/>
              </a:rPr>
              <a:t>.</a:t>
            </a:r>
            <a:endParaRPr lang="ru-RU" dirty="0" smtClean="0">
              <a:solidFill>
                <a:prstClr val="white"/>
              </a:solidFill>
              <a:latin typeface="Arial" pitchFamily="34" charset="0"/>
            </a:endParaRPr>
          </a:p>
        </p:txBody>
      </p:sp>
      <p:sp>
        <p:nvSpPr>
          <p:cNvPr id="27650" name="Rectangle 2"/>
          <p:cNvSpPr>
            <a:spLocks noChangeArrowheads="1"/>
          </p:cNvSpPr>
          <p:nvPr/>
        </p:nvSpPr>
        <p:spPr bwMode="auto">
          <a:xfrm>
            <a:off x="500034" y="2571744"/>
            <a:ext cx="7643866"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Hello! My name is…</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am….years old.</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go to school every day.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My school year starts in September.</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study different subjects at school…… My lessons start at 8.30. We have 5-6 lessons every day.</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do not wear a uniform to school.</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My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favourite</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subject is…I like…. Because(learn a lot of new thing, discuss different problems, learn poems by heart, get good marks, play </a:t>
            </a:r>
            <a:r>
              <a:rPr kumimoji="0" lang="en-US" sz="14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games,etc</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like school because…(get good marks, make friends, learn new things, have fun during the breaks)</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do not like school because (have 5-6 lessons every day, get bad marks, it is dull, get a lot of homework).</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After school I (help my mother, have a rest, go for a walk, read books, visit granny, do homework).</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We have holidays 4 times a year.</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like summer holidays. This summer I spent my holidays….</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(visited, swam, rode a bike, played, took a lot of pictures, went for a walk, watched TV, etc)</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When it was sunny(cold, windy…) I ……</a:t>
            </a:r>
            <a:endParaRPr kumimoji="0" lang="ru-RU" sz="14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am happy at school.</a:t>
            </a:r>
            <a:endParaRPr kumimoji="0" lang="en-US" sz="1400" b="0" i="0" u="none" strike="noStrike" cap="none" normalizeH="0" baseline="0" dirty="0" smtClean="0">
              <a:ln>
                <a:noFill/>
              </a:ln>
              <a:solidFill>
                <a:schemeClr val="tx1"/>
              </a:solidFill>
              <a:effectLst/>
              <a:latin typeface="Arial" pitchFamily="34" charset="0"/>
            </a:endParaRPr>
          </a:p>
        </p:txBody>
      </p:sp>
      <p:sp>
        <p:nvSpPr>
          <p:cNvPr id="27651" name="Rectangle 3"/>
          <p:cNvSpPr>
            <a:spLocks noChangeArrowheads="1"/>
          </p:cNvSpPr>
          <p:nvPr/>
        </p:nvSpPr>
        <p:spPr bwMode="auto">
          <a:xfrm>
            <a:off x="1000100" y="1928802"/>
            <a:ext cx="6286512"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My school.</a:t>
            </a:r>
            <a:endParaRPr kumimoji="0" lang="en-US" sz="2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7649">
                                            <p:txEl>
                                              <p:pRg st="0" end="0"/>
                                            </p:txEl>
                                          </p:spTgt>
                                        </p:tgtEl>
                                        <p:attrNameLst>
                                          <p:attrName>style.visibility</p:attrName>
                                        </p:attrNameLst>
                                      </p:cBhvr>
                                      <p:to>
                                        <p:strVal val="visible"/>
                                      </p:to>
                                    </p:set>
                                    <p:anim to="" calcmode="lin" valueType="num">
                                      <p:cBhvr>
                                        <p:cTn id="7" dur="1" fill="hold"/>
                                        <p:tgtEl>
                                          <p:spTgt spid="27649">
                                            <p:txEl>
                                              <p:pRg st="0" end="0"/>
                                            </p:txEl>
                                          </p:spTgt>
                                        </p:tgtEl>
                                        <p:attrNameLst>
                                          <p:attrName/>
                                        </p:attrNameLst>
                                      </p:cBhvr>
                                    </p:anim>
                                  </p:childTnLst>
                                </p:cTn>
                              </p:par>
                            </p:childTnLst>
                          </p:cTn>
                        </p:par>
                        <p:par>
                          <p:cTn id="8" fill="hold">
                            <p:stCondLst>
                              <p:cond delay="0"/>
                            </p:stCondLst>
                            <p:childTnLst>
                              <p:par>
                                <p:cTn id="9" presetID="34"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from="(-#ppt_w/2)" to="(#ppt_x)" calcmode="lin" valueType="num">
                                      <p:cBhvr>
                                        <p:cTn id="11" dur="600" fill="hold">
                                          <p:stCondLst>
                                            <p:cond delay="0"/>
                                          </p:stCondLst>
                                        </p:cTn>
                                        <p:tgtEl>
                                          <p:spTgt spid="5"/>
                                        </p:tgtEl>
                                        <p:attrNameLst>
                                          <p:attrName>ppt_x</p:attrName>
                                        </p:attrNameLst>
                                      </p:cBhvr>
                                    </p:anim>
                                    <p:anim from="0" to="-1.0" calcmode="lin" valueType="num">
                                      <p:cBhvr>
                                        <p:cTn id="12" dur="200" decel="50000" autoRev="1" fill="hold">
                                          <p:stCondLst>
                                            <p:cond delay="600"/>
                                          </p:stCondLst>
                                        </p:cTn>
                                        <p:tgtEl>
                                          <p:spTgt spid="5"/>
                                        </p:tgtEl>
                                        <p:attrNameLst>
                                          <p:attrName>xshear</p:attrName>
                                        </p:attrNameLst>
                                      </p:cBhvr>
                                    </p:anim>
                                    <p:animScale>
                                      <p:cBhvr>
                                        <p:cTn id="13" dur="200" decel="100000" autoRev="1" fill="hold">
                                          <p:stCondLst>
                                            <p:cond delay="600"/>
                                          </p:stCondLst>
                                        </p:cTn>
                                        <p:tgtEl>
                                          <p:spTgt spid="5"/>
                                        </p:tgtEl>
                                      </p:cBhvr>
                                      <p:from x="100000" y="100000"/>
                                      <p:to x="80000" y="100000"/>
                                    </p:animScale>
                                    <p:anim by="(#ppt_h/3+#ppt_w*0.1)" calcmode="lin" valueType="num">
                                      <p:cBhvr additive="sum">
                                        <p:cTn id="14"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85786" y="1071546"/>
            <a:ext cx="7572428" cy="1938992"/>
          </a:xfrm>
          <a:prstGeom prst="rect">
            <a:avLst/>
          </a:prstGeom>
        </p:spPr>
        <p:txBody>
          <a:bodyPr wrap="square">
            <a:spAutoFit/>
          </a:bodyPr>
          <a:lstStyle/>
          <a:p>
            <a:r>
              <a:rPr lang="ru-RU" sz="2400" dirty="0" smtClean="0"/>
              <a:t>УМК"</a:t>
            </a:r>
            <a:r>
              <a:rPr lang="ru-RU" sz="2400" dirty="0" err="1" smtClean="0"/>
              <a:t>Enjoy</a:t>
            </a:r>
            <a:r>
              <a:rPr lang="ru-RU" sz="2400" dirty="0" smtClean="0"/>
              <a:t> </a:t>
            </a:r>
            <a:r>
              <a:rPr lang="ru-RU" sz="2400" dirty="0" err="1" smtClean="0"/>
              <a:t>English</a:t>
            </a:r>
            <a:r>
              <a:rPr lang="ru-RU" sz="2400" dirty="0" smtClean="0"/>
              <a:t>"5- 6кл.</a:t>
            </a:r>
          </a:p>
          <a:p>
            <a:r>
              <a:rPr lang="ru-RU" sz="2400" dirty="0" err="1" smtClean="0"/>
              <a:t>М.З.Биболетовой,Н.В</a:t>
            </a:r>
            <a:r>
              <a:rPr lang="ru-RU" sz="2400" dirty="0" smtClean="0"/>
              <a:t>. </a:t>
            </a:r>
            <a:r>
              <a:rPr lang="ru-RU" sz="2400" dirty="0" err="1" smtClean="0"/>
              <a:t>Добрыниной,Н.Н.Турбанёвой</a:t>
            </a:r>
            <a:r>
              <a:rPr lang="ru-RU" sz="2400" dirty="0" smtClean="0"/>
              <a:t>, издательство"Титул",Обнинск,2009.</a:t>
            </a:r>
          </a:p>
          <a:p>
            <a:pPr algn="ctr"/>
            <a:r>
              <a:rPr lang="ru-RU" sz="2400" dirty="0" smtClean="0"/>
              <a:t>Фотографии учащихся и личные наработки из опыта работы Гусевой Т.А.</a:t>
            </a:r>
            <a:endParaRPr lang="ru-RU" sz="2400" dirty="0"/>
          </a:p>
        </p:txBody>
      </p:sp>
      <p:sp>
        <p:nvSpPr>
          <p:cNvPr id="5" name="Прямоугольник 4"/>
          <p:cNvSpPr/>
          <p:nvPr/>
        </p:nvSpPr>
        <p:spPr>
          <a:xfrm>
            <a:off x="1285852" y="357166"/>
            <a:ext cx="7215238" cy="584775"/>
          </a:xfrm>
          <a:prstGeom prst="rect">
            <a:avLst/>
          </a:prstGeom>
        </p:spPr>
        <p:txBody>
          <a:bodyPr wrap="square">
            <a:spAutoFit/>
          </a:bodyPr>
          <a:lstStyle/>
          <a:p>
            <a:pPr algn="ctr"/>
            <a:r>
              <a:rPr lang="ru-RU" sz="3200" b="1" dirty="0" smtClean="0">
                <a:solidFill>
                  <a:prstClr val="white"/>
                </a:solidFill>
              </a:rPr>
              <a:t>В презентации использованы</a:t>
            </a:r>
            <a:r>
              <a:rPr lang="en-US" sz="3200" b="1" dirty="0" smtClean="0">
                <a:solidFill>
                  <a:prstClr val="white"/>
                </a:solidFill>
              </a:rPr>
              <a:t>:</a:t>
            </a:r>
            <a:endParaRPr lang="ru-RU" dirty="0"/>
          </a:p>
        </p:txBody>
      </p:sp>
      <p:sp>
        <p:nvSpPr>
          <p:cNvPr id="7" name="Прямоугольник 6"/>
          <p:cNvSpPr/>
          <p:nvPr/>
        </p:nvSpPr>
        <p:spPr>
          <a:xfrm>
            <a:off x="785786" y="3000372"/>
            <a:ext cx="5572164" cy="461665"/>
          </a:xfrm>
          <a:prstGeom prst="rect">
            <a:avLst/>
          </a:prstGeom>
        </p:spPr>
        <p:txBody>
          <a:bodyPr wrap="square">
            <a:spAutoFit/>
          </a:bodyPr>
          <a:lstStyle/>
          <a:p>
            <a:r>
              <a:rPr lang="ru-RU" sz="2400" dirty="0" smtClean="0"/>
              <a:t>Интернет ресурсы -</a:t>
            </a:r>
            <a:endParaRPr lang="ru-RU" sz="2400" dirty="0"/>
          </a:p>
        </p:txBody>
      </p:sp>
      <p:sp>
        <p:nvSpPr>
          <p:cNvPr id="8" name="Прямоугольник 7"/>
          <p:cNvSpPr/>
          <p:nvPr/>
        </p:nvSpPr>
        <p:spPr>
          <a:xfrm>
            <a:off x="3428992" y="3071810"/>
            <a:ext cx="3236720" cy="400110"/>
          </a:xfrm>
          <a:prstGeom prst="rect">
            <a:avLst/>
          </a:prstGeom>
        </p:spPr>
        <p:txBody>
          <a:bodyPr wrap="none">
            <a:spAutoFit/>
          </a:bodyPr>
          <a:lstStyle/>
          <a:p>
            <a:pPr lvl="0" eaLnBrk="0" fontAlgn="base" hangingPunct="0">
              <a:spcBef>
                <a:spcPct val="0"/>
              </a:spcBef>
              <a:spcAft>
                <a:spcPct val="0"/>
              </a:spcAft>
            </a:pPr>
            <a:r>
              <a:rPr lang="en-US" dirty="0" smtClean="0">
                <a:solidFill>
                  <a:srgbClr val="FF0000"/>
                </a:solidFill>
                <a:latin typeface="Calibri" pitchFamily="34" charset="0"/>
                <a:cs typeface="Times New Roman" pitchFamily="18" charset="0"/>
              </a:rPr>
              <a:t>http://</a:t>
            </a:r>
            <a:r>
              <a:rPr lang="en-US" sz="2000" dirty="0" smtClean="0">
                <a:solidFill>
                  <a:srgbClr val="FF0000"/>
                </a:solidFill>
                <a:latin typeface="Calibri" pitchFamily="34" charset="0"/>
                <a:cs typeface="Times New Roman" pitchFamily="18" charset="0"/>
              </a:rPr>
              <a:t>festival.1september.ru</a:t>
            </a:r>
            <a:r>
              <a:rPr lang="en-US" dirty="0" smtClean="0">
                <a:solidFill>
                  <a:srgbClr val="FF0000"/>
                </a:solidFill>
                <a:latin typeface="Calibri" pitchFamily="34" charset="0"/>
                <a:cs typeface="Times New Roman" pitchFamily="18" charset="0"/>
              </a:rPr>
              <a:t>/</a:t>
            </a:r>
            <a:endParaRPr lang="ru-RU" dirty="0" smtClean="0">
              <a:solidFill>
                <a:srgbClr val="FF0000"/>
              </a:solidFill>
              <a:latin typeface="Arial" pitchFamily="34"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1" nodeType="after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3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800" decel="100000"/>
                                        <p:tgtEl>
                                          <p:spTgt spid="4"/>
                                        </p:tgtEl>
                                      </p:cBhvr>
                                    </p:animEffect>
                                    <p:anim calcmode="lin" valueType="num">
                                      <p:cBhvr>
                                        <p:cTn id="14" dur="800" decel="100000" fill="hold"/>
                                        <p:tgtEl>
                                          <p:spTgt spid="4"/>
                                        </p:tgtEl>
                                        <p:attrNameLst>
                                          <p:attrName>style.rotation</p:attrName>
                                        </p:attrNameLst>
                                      </p:cBhvr>
                                      <p:tavLst>
                                        <p:tav tm="0">
                                          <p:val>
                                            <p:fltVal val="-90"/>
                                          </p:val>
                                        </p:tav>
                                        <p:tav tm="100000">
                                          <p:val>
                                            <p:fltVal val="0"/>
                                          </p:val>
                                        </p:tav>
                                      </p:tavLst>
                                    </p:anim>
                                    <p:anim calcmode="lin" valueType="num">
                                      <p:cBhvr>
                                        <p:cTn id="15" dur="800" decel="100000" fill="hold"/>
                                        <p:tgtEl>
                                          <p:spTgt spid="4"/>
                                        </p:tgtEl>
                                        <p:attrNameLst>
                                          <p:attrName>ppt_x</p:attrName>
                                        </p:attrNameLst>
                                      </p:cBhvr>
                                      <p:tavLst>
                                        <p:tav tm="0">
                                          <p:val>
                                            <p:strVal val="#ppt_x+0.4"/>
                                          </p:val>
                                        </p:tav>
                                        <p:tav tm="100000">
                                          <p:val>
                                            <p:strVal val="#ppt_x-0.05"/>
                                          </p:val>
                                        </p:tav>
                                      </p:tavLst>
                                    </p:anim>
                                    <p:anim calcmode="lin" valueType="num">
                                      <p:cBhvr>
                                        <p:cTn id="16" dur="800" decel="100000" fill="hold"/>
                                        <p:tgtEl>
                                          <p:spTgt spid="4"/>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9" presetClass="entr" presetSubtype="0" accel="10000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8"/>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41" presetClass="entr" presetSubtype="0" fill="hold" nodeType="afterEffect">
                                  <p:stCondLst>
                                    <p:cond delay="0"/>
                                  </p:stCondLst>
                                  <p:iterate type="lt">
                                    <p:tmPct val="10000"/>
                                  </p:iterate>
                                  <p:childTnLst>
                                    <p:set>
                                      <p:cBhvr>
                                        <p:cTn id="28" dur="1" fill="hold">
                                          <p:stCondLst>
                                            <p:cond delay="0"/>
                                          </p:stCondLst>
                                        </p:cTn>
                                        <p:tgtEl>
                                          <p:spTgt spid="7">
                                            <p:txEl>
                                              <p:pRg st="0" end="0"/>
                                            </p:txEl>
                                          </p:spTgt>
                                        </p:tgtEl>
                                        <p:attrNameLst>
                                          <p:attrName>style.visibility</p:attrName>
                                        </p:attrNameLst>
                                      </p:cBhvr>
                                      <p:to>
                                        <p:strVal val="visible"/>
                                      </p:to>
                                    </p:set>
                                    <p:anim calcmode="lin" valueType="num">
                                      <p:cBhvr>
                                        <p:cTn id="29"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1"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DSC01360.JPG"/>
          <p:cNvPicPr>
            <a:picLocks noGrp="1" noChangeAspect="1"/>
          </p:cNvPicPr>
          <p:nvPr>
            <p:ph idx="1"/>
          </p:nvPr>
        </p:nvPicPr>
        <p:blipFill>
          <a:blip r:embed="rId2" cstate="print"/>
          <a:stretch>
            <a:fillRect/>
          </a:stretch>
        </p:blipFill>
        <p:spPr>
          <a:xfrm>
            <a:off x="2500298" y="2285992"/>
            <a:ext cx="4714908" cy="3715329"/>
          </a:xfrm>
          <a:prstGeom prst="flowChartAlternateProcess">
            <a:avLst/>
          </a:prstGeom>
          <a:ln>
            <a:noFill/>
          </a:ln>
          <a:effectLst>
            <a:softEdge rad="127000"/>
          </a:effectLst>
          <a:scene3d>
            <a:camera prst="orthographicFront"/>
            <a:lightRig rig="threePt" dir="t"/>
          </a:scene3d>
          <a:sp3d>
            <a:bevelT prst="angle"/>
          </a:sp3d>
        </p:spPr>
      </p:pic>
      <p:sp>
        <p:nvSpPr>
          <p:cNvPr id="5" name="Прямоугольник 4"/>
          <p:cNvSpPr/>
          <p:nvPr/>
        </p:nvSpPr>
        <p:spPr>
          <a:xfrm>
            <a:off x="714348" y="142852"/>
            <a:ext cx="8215370" cy="2308324"/>
          </a:xfrm>
          <a:prstGeom prst="rect">
            <a:avLst/>
          </a:prstGeom>
        </p:spPr>
        <p:txBody>
          <a:bodyPr wrap="square">
            <a:spAutoFit/>
          </a:bodyPr>
          <a:lstStyle/>
          <a:p>
            <a:r>
              <a:rPr lang="ru-RU" sz="2400" b="1" dirty="0" smtClean="0">
                <a:solidFill>
                  <a:schemeClr val="accent2">
                    <a:lumMod val="20000"/>
                    <a:lumOff val="80000"/>
                  </a:schemeClr>
                </a:solidFill>
              </a:rPr>
              <a:t>Автор презентации:</a:t>
            </a:r>
          </a:p>
          <a:p>
            <a:r>
              <a:rPr lang="ru-RU" sz="2400" b="1" dirty="0" smtClean="0">
                <a:solidFill>
                  <a:schemeClr val="accent2">
                    <a:lumMod val="20000"/>
                    <a:lumOff val="80000"/>
                  </a:schemeClr>
                </a:solidFill>
              </a:rPr>
              <a:t>Гусева Татьяна Анатольевна</a:t>
            </a:r>
          </a:p>
          <a:p>
            <a:r>
              <a:rPr lang="ru-RU" sz="2400" b="1" dirty="0" smtClean="0">
                <a:solidFill>
                  <a:schemeClr val="accent2">
                    <a:lumMod val="20000"/>
                    <a:lumOff val="80000"/>
                  </a:schemeClr>
                </a:solidFill>
              </a:rPr>
              <a:t>Учитель английского языка первой квалификационной категории</a:t>
            </a:r>
          </a:p>
          <a:p>
            <a:r>
              <a:rPr lang="ru-RU" sz="2400" b="1" dirty="0" smtClean="0">
                <a:solidFill>
                  <a:schemeClr val="accent2">
                    <a:lumMod val="20000"/>
                    <a:lumOff val="80000"/>
                  </a:schemeClr>
                </a:solidFill>
              </a:rPr>
              <a:t>МОУ “Никольская СОШ”</a:t>
            </a:r>
          </a:p>
          <a:p>
            <a:r>
              <a:rPr lang="ru-RU" sz="2400" b="1" dirty="0" err="1" smtClean="0">
                <a:solidFill>
                  <a:schemeClr val="accent2">
                    <a:lumMod val="20000"/>
                    <a:lumOff val="80000"/>
                  </a:schemeClr>
                </a:solidFill>
              </a:rPr>
              <a:t>п.Никольское,Костромской</a:t>
            </a:r>
            <a:r>
              <a:rPr lang="ru-RU" sz="2400" b="1" dirty="0" smtClean="0">
                <a:solidFill>
                  <a:schemeClr val="accent2">
                    <a:lumMod val="20000"/>
                    <a:lumOff val="80000"/>
                  </a:schemeClr>
                </a:solidFill>
              </a:rPr>
              <a:t> </a:t>
            </a:r>
            <a:r>
              <a:rPr lang="ru-RU" sz="2400" b="1" dirty="0" err="1" smtClean="0">
                <a:solidFill>
                  <a:schemeClr val="accent2">
                    <a:lumMod val="20000"/>
                    <a:lumOff val="80000"/>
                  </a:schemeClr>
                </a:solidFill>
              </a:rPr>
              <a:t>области,Костромского</a:t>
            </a:r>
            <a:r>
              <a:rPr lang="ru-RU" sz="2400" b="1" dirty="0" smtClean="0">
                <a:solidFill>
                  <a:schemeClr val="accent2">
                    <a:lumMod val="20000"/>
                    <a:lumOff val="80000"/>
                  </a:schemeClr>
                </a:solidFill>
              </a:rPr>
              <a:t> района</a:t>
            </a:r>
            <a:endParaRPr lang="ru-RU" sz="2400" b="1" dirty="0">
              <a:solidFill>
                <a:schemeClr val="accent2">
                  <a:lumMod val="20000"/>
                  <a:lumOff val="80000"/>
                </a:schemeClr>
              </a:solidFill>
            </a:endParaRPr>
          </a:p>
        </p:txBody>
      </p:sp>
      <p:sp>
        <p:nvSpPr>
          <p:cNvPr id="6" name="Прямоугольник 5"/>
          <p:cNvSpPr/>
          <p:nvPr/>
        </p:nvSpPr>
        <p:spPr>
          <a:xfrm>
            <a:off x="500034" y="5786454"/>
            <a:ext cx="8286808" cy="1015663"/>
          </a:xfrm>
          <a:prstGeom prst="rect">
            <a:avLst/>
          </a:prstGeom>
        </p:spPr>
        <p:txBody>
          <a:bodyPr wrap="square">
            <a:spAutoFit/>
          </a:bodyPr>
          <a:lstStyle/>
          <a:p>
            <a:r>
              <a:rPr lang="ru-RU" sz="2000" b="1" dirty="0" err="1" smtClean="0">
                <a:solidFill>
                  <a:schemeClr val="accent2">
                    <a:lumMod val="40000"/>
                    <a:lumOff val="60000"/>
                  </a:schemeClr>
                </a:solidFill>
              </a:rPr>
              <a:t>Адрес:Костромская</a:t>
            </a:r>
            <a:r>
              <a:rPr lang="ru-RU" sz="2000" b="1" dirty="0" smtClean="0">
                <a:solidFill>
                  <a:schemeClr val="accent2">
                    <a:lumMod val="40000"/>
                    <a:lumOff val="60000"/>
                  </a:schemeClr>
                </a:solidFill>
              </a:rPr>
              <a:t> </a:t>
            </a:r>
            <a:r>
              <a:rPr lang="ru-RU" sz="2000" b="1" dirty="0" err="1" smtClean="0">
                <a:solidFill>
                  <a:schemeClr val="accent2">
                    <a:lumMod val="40000"/>
                    <a:lumOff val="60000"/>
                  </a:schemeClr>
                </a:solidFill>
              </a:rPr>
              <a:t>область,Костромской</a:t>
            </a:r>
            <a:r>
              <a:rPr lang="ru-RU" sz="2000" b="1" dirty="0" smtClean="0">
                <a:solidFill>
                  <a:schemeClr val="accent2">
                    <a:lumMod val="40000"/>
                    <a:lumOff val="60000"/>
                  </a:schemeClr>
                </a:solidFill>
              </a:rPr>
              <a:t> </a:t>
            </a:r>
            <a:r>
              <a:rPr lang="ru-RU" sz="2000" b="1" dirty="0" err="1" smtClean="0">
                <a:solidFill>
                  <a:schemeClr val="accent2">
                    <a:lumMod val="40000"/>
                    <a:lumOff val="60000"/>
                  </a:schemeClr>
                </a:solidFill>
              </a:rPr>
              <a:t>район,п.Никольское</a:t>
            </a:r>
            <a:r>
              <a:rPr lang="ru-RU" sz="2000" b="1" dirty="0" smtClean="0">
                <a:solidFill>
                  <a:schemeClr val="accent2">
                    <a:lumMod val="40000"/>
                    <a:lumOff val="60000"/>
                  </a:schemeClr>
                </a:solidFill>
              </a:rPr>
              <a:t> ул.Школьная д.2</a:t>
            </a:r>
          </a:p>
          <a:p>
            <a:r>
              <a:rPr lang="ru-RU" sz="2000" b="1" dirty="0" smtClean="0">
                <a:solidFill>
                  <a:schemeClr val="accent2">
                    <a:lumMod val="40000"/>
                    <a:lumOff val="60000"/>
                  </a:schemeClr>
                </a:solidFill>
              </a:rPr>
              <a:t>e-mail:gta170@mail.ru</a:t>
            </a:r>
            <a:endParaRPr lang="ru-RU" sz="2000" b="1" dirty="0">
              <a:solidFill>
                <a:schemeClr val="accent2">
                  <a:lumMod val="40000"/>
                  <a:lumOff val="6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45" presetClass="entr" presetSubtype="0" fill="hold"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anim calcmode="lin" valueType="num">
                                      <p:cBhvr>
                                        <p:cTn id="17" dur="2000" fill="hold"/>
                                        <p:tgtEl>
                                          <p:spTgt spid="4"/>
                                        </p:tgtEl>
                                        <p:attrNameLst>
                                          <p:attrName>ppt_w</p:attrName>
                                        </p:attrNameLst>
                                      </p:cBhvr>
                                      <p:tavLst>
                                        <p:tav tm="0" fmla="#ppt_w*sin(2.5*pi*$)">
                                          <p:val>
                                            <p:fltVal val="0"/>
                                          </p:val>
                                        </p:tav>
                                        <p:tav tm="100000">
                                          <p:val>
                                            <p:fltVal val="1"/>
                                          </p:val>
                                        </p:tav>
                                      </p:tavLst>
                                    </p:anim>
                                    <p:anim calcmode="lin" valueType="num">
                                      <p:cBhvr>
                                        <p:cTn id="18" dur="2000" fill="hold"/>
                                        <p:tgtEl>
                                          <p:spTgt spid="4"/>
                                        </p:tgtEl>
                                        <p:attrNameLst>
                                          <p:attrName>ppt_h</p:attrName>
                                        </p:attrNameLst>
                                      </p:cBhvr>
                                      <p:tavLst>
                                        <p:tav tm="0">
                                          <p:val>
                                            <p:strVal val="#ppt_h"/>
                                          </p:val>
                                        </p:tav>
                                        <p:tav tm="100000">
                                          <p:val>
                                            <p:strVal val="#ppt_h"/>
                                          </p:val>
                                        </p:tav>
                                      </p:tavLst>
                                    </p:anim>
                                  </p:childTnLst>
                                </p:cTn>
                              </p:par>
                            </p:childTnLst>
                          </p:cTn>
                        </p:par>
                        <p:par>
                          <p:cTn id="19" fill="hold">
                            <p:stCondLst>
                              <p:cond delay="3000"/>
                            </p:stCondLst>
                            <p:childTnLst>
                              <p:par>
                                <p:cTn id="20" presetID="5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Scale>
                                      <p:cBhvr>
                                        <p:cTn id="2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6"/>
                                        </p:tgtEl>
                                        <p:attrNameLst>
                                          <p:attrName>ppt_x</p:attrName>
                                          <p:attrName>ppt_y</p:attrName>
                                        </p:attrNameLst>
                                      </p:cBhvr>
                                    </p:animMotion>
                                    <p:animEffect transition="in" filter="fade">
                                      <p:cBhvr>
                                        <p:cTn id="2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Прямоугольник 12"/>
          <p:cNvSpPr/>
          <p:nvPr/>
        </p:nvSpPr>
        <p:spPr>
          <a:xfrm>
            <a:off x="642910" y="285728"/>
            <a:ext cx="8358246" cy="923330"/>
          </a:xfrm>
          <a:prstGeom prst="rect">
            <a:avLst/>
          </a:prstGeom>
        </p:spPr>
        <p:txBody>
          <a:bodyPr wrap="square">
            <a:spAutoFit/>
          </a:bodyPr>
          <a:lstStyle/>
          <a:p>
            <a:pPr algn="ctr"/>
            <a:r>
              <a:rPr lang="ru-RU" sz="5400" dirty="0" smtClean="0">
                <a:solidFill>
                  <a:schemeClr val="accent3"/>
                </a:solidFill>
              </a:rPr>
              <a:t>СОСТАВ  УМК:</a:t>
            </a:r>
          </a:p>
        </p:txBody>
      </p:sp>
      <p:sp>
        <p:nvSpPr>
          <p:cNvPr id="14" name="Прямоугольник 13"/>
          <p:cNvSpPr/>
          <p:nvPr/>
        </p:nvSpPr>
        <p:spPr>
          <a:xfrm>
            <a:off x="428596" y="2285992"/>
            <a:ext cx="5643602" cy="3539430"/>
          </a:xfrm>
          <a:prstGeom prst="rect">
            <a:avLst/>
          </a:prstGeom>
        </p:spPr>
        <p:txBody>
          <a:bodyPr wrap="square">
            <a:spAutoFit/>
          </a:bodyPr>
          <a:lstStyle/>
          <a:p>
            <a:r>
              <a:rPr lang="ru-RU" sz="3200" b="1" dirty="0" smtClean="0">
                <a:solidFill>
                  <a:srgbClr val="00B0F0"/>
                </a:solidFill>
              </a:rPr>
              <a:t>учебник </a:t>
            </a:r>
            <a:r>
              <a:rPr lang="en-US" sz="3200" b="1" dirty="0" smtClean="0">
                <a:solidFill>
                  <a:srgbClr val="00B0F0"/>
                </a:solidFill>
              </a:rPr>
              <a:t>“</a:t>
            </a:r>
            <a:r>
              <a:rPr lang="ru-RU" sz="3200" b="1" dirty="0" err="1" smtClean="0">
                <a:solidFill>
                  <a:srgbClr val="00B0F0"/>
                </a:solidFill>
              </a:rPr>
              <a:t>Enjoy</a:t>
            </a:r>
            <a:r>
              <a:rPr lang="ru-RU" sz="3200" b="1" dirty="0" smtClean="0">
                <a:solidFill>
                  <a:srgbClr val="00B0F0"/>
                </a:solidFill>
              </a:rPr>
              <a:t> </a:t>
            </a:r>
            <a:r>
              <a:rPr lang="ru-RU" sz="3200" b="1" dirty="0" err="1" smtClean="0">
                <a:solidFill>
                  <a:srgbClr val="00B0F0"/>
                </a:solidFill>
              </a:rPr>
              <a:t>English</a:t>
            </a:r>
            <a:r>
              <a:rPr lang="en-US" sz="3200" b="1" dirty="0" smtClean="0">
                <a:solidFill>
                  <a:srgbClr val="00B0F0"/>
                </a:solidFill>
              </a:rPr>
              <a:t>”5-6</a:t>
            </a:r>
            <a:r>
              <a:rPr lang="ru-RU" sz="3200" b="1" dirty="0" err="1" smtClean="0">
                <a:solidFill>
                  <a:srgbClr val="00B0F0"/>
                </a:solidFill>
              </a:rPr>
              <a:t>кл</a:t>
            </a:r>
            <a:r>
              <a:rPr lang="ru-RU" sz="3200" b="1" dirty="0" smtClean="0">
                <a:solidFill>
                  <a:srgbClr val="00B0F0"/>
                </a:solidFill>
              </a:rPr>
              <a:t>.</a:t>
            </a:r>
          </a:p>
          <a:p>
            <a:r>
              <a:rPr lang="ru-RU" sz="3200" b="1" dirty="0" smtClean="0">
                <a:solidFill>
                  <a:srgbClr val="00B0F0"/>
                </a:solidFill>
              </a:rPr>
              <a:t>книга для учителя</a:t>
            </a:r>
          </a:p>
          <a:p>
            <a:r>
              <a:rPr lang="ru-RU" sz="3200" b="1" dirty="0" smtClean="0">
                <a:solidFill>
                  <a:srgbClr val="00B0F0"/>
                </a:solidFill>
              </a:rPr>
              <a:t>рабочая тетрадь</a:t>
            </a:r>
          </a:p>
          <a:p>
            <a:r>
              <a:rPr lang="ru-RU" sz="3200" b="1" dirty="0" smtClean="0">
                <a:solidFill>
                  <a:srgbClr val="00B0F0"/>
                </a:solidFill>
              </a:rPr>
              <a:t>книга для чтения</a:t>
            </a:r>
          </a:p>
          <a:p>
            <a:r>
              <a:rPr lang="ru-RU" sz="3200" b="1" dirty="0" smtClean="0">
                <a:solidFill>
                  <a:srgbClr val="00B0F0"/>
                </a:solidFill>
              </a:rPr>
              <a:t>аудиокассета</a:t>
            </a:r>
          </a:p>
          <a:p>
            <a:r>
              <a:rPr lang="ru-RU" sz="3200" b="1" dirty="0" smtClean="0">
                <a:solidFill>
                  <a:srgbClr val="00B0F0"/>
                </a:solidFill>
              </a:rPr>
              <a:t>видеокассета</a:t>
            </a:r>
          </a:p>
          <a:p>
            <a:r>
              <a:rPr lang="ru-RU" sz="3200" b="1" dirty="0" err="1" smtClean="0">
                <a:solidFill>
                  <a:srgbClr val="00B0F0"/>
                </a:solidFill>
              </a:rPr>
              <a:t>аудиоприложения</a:t>
            </a:r>
            <a:r>
              <a:rPr lang="ru-RU" sz="3200" b="1" dirty="0" smtClean="0">
                <a:solidFill>
                  <a:srgbClr val="00B0F0"/>
                </a:solidFill>
              </a:rPr>
              <a:t> CD,MP3</a:t>
            </a:r>
            <a:endParaRPr lang="ru-RU" sz="3200" b="1" dirty="0">
              <a:solidFill>
                <a:srgbClr val="00B0F0"/>
              </a:solidFill>
            </a:endParaRPr>
          </a:p>
        </p:txBody>
      </p:sp>
      <p:pic>
        <p:nvPicPr>
          <p:cNvPr id="11" name="Содержимое 10" descr="DSC01367.JPG"/>
          <p:cNvPicPr>
            <a:picLocks noGrp="1" noChangeAspect="1"/>
          </p:cNvPicPr>
          <p:nvPr>
            <p:ph idx="1"/>
          </p:nvPr>
        </p:nvPicPr>
        <p:blipFill>
          <a:blip r:embed="rId2" cstate="print"/>
          <a:stretch>
            <a:fillRect/>
          </a:stretch>
        </p:blipFill>
        <p:spPr>
          <a:xfrm>
            <a:off x="5998627" y="1142984"/>
            <a:ext cx="3145373" cy="2359030"/>
          </a:xfrm>
          <a:prstGeom prst="smileyFace">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4"/>
                                        </p:tgtEl>
                                        <p:attrNameLst>
                                          <p:attrName>style.visibility</p:attrName>
                                        </p:attrNameLst>
                                      </p:cBhvr>
                                      <p:to>
                                        <p:strVal val="visible"/>
                                      </p:to>
                                    </p:set>
                                    <p:anim calcmode="discrete" valueType="clr">
                                      <p:cBhvr override="childStyle">
                                        <p:cTn id="13"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4"/>
                                        </p:tgtEl>
                                        <p:attrNameLst>
                                          <p:attrName>fillcolor</p:attrName>
                                        </p:attrNameLst>
                                      </p:cBhvr>
                                      <p:tavLst>
                                        <p:tav tm="0">
                                          <p:val>
                                            <p:clrVal>
                                              <a:schemeClr val="accent2"/>
                                            </p:clrVal>
                                          </p:val>
                                        </p:tav>
                                        <p:tav tm="50000">
                                          <p:val>
                                            <p:clrVal>
                                              <a:schemeClr val="hlink"/>
                                            </p:clrVal>
                                          </p:val>
                                        </p:tav>
                                      </p:tavLst>
                                    </p:anim>
                                    <p:set>
                                      <p:cBhvr>
                                        <p:cTn id="15" dur="80"/>
                                        <p:tgtEl>
                                          <p:spTgt spid="1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662" y="500042"/>
            <a:ext cx="7772400" cy="1214446"/>
          </a:xfrm>
        </p:spPr>
        <p:txBody>
          <a:bodyPr/>
          <a:lstStyle/>
          <a:p>
            <a:r>
              <a:rPr lang="ru-RU" sz="3600" dirty="0" smtClean="0"/>
              <a:t>Основные принципы</a:t>
            </a:r>
            <a:r>
              <a:rPr lang="en-US" sz="3600" dirty="0" smtClean="0"/>
              <a:t>,</a:t>
            </a:r>
            <a:r>
              <a:rPr lang="ru-RU" sz="3600" dirty="0" smtClean="0"/>
              <a:t>положенные в основу построения курса</a:t>
            </a:r>
            <a:endParaRPr lang="ru-RU" sz="3600" dirty="0"/>
          </a:p>
        </p:txBody>
      </p:sp>
      <p:sp>
        <p:nvSpPr>
          <p:cNvPr id="3" name="Содержимое 2"/>
          <p:cNvSpPr>
            <a:spLocks noGrp="1"/>
          </p:cNvSpPr>
          <p:nvPr>
            <p:ph idx="1"/>
          </p:nvPr>
        </p:nvSpPr>
        <p:spPr>
          <a:xfrm>
            <a:off x="428596" y="1783560"/>
            <a:ext cx="8572560" cy="4572000"/>
          </a:xfrm>
        </p:spPr>
        <p:txBody>
          <a:bodyPr>
            <a:normAutofit fontScale="77500" lnSpcReduction="20000"/>
          </a:bodyPr>
          <a:lstStyle/>
          <a:p>
            <a:r>
              <a:rPr lang="ru-RU" dirty="0" smtClean="0"/>
              <a:t>Ориентация на личность учащегося</a:t>
            </a:r>
          </a:p>
          <a:p>
            <a:r>
              <a:rPr lang="ru-RU" dirty="0" smtClean="0"/>
              <a:t>приоритет коммуникативной цели в обучении английскому языку</a:t>
            </a:r>
          </a:p>
          <a:p>
            <a:r>
              <a:rPr lang="ru-RU" dirty="0" smtClean="0"/>
              <a:t>соблюдение </a:t>
            </a:r>
            <a:r>
              <a:rPr lang="ru-RU" dirty="0" err="1" smtClean="0"/>
              <a:t>деятельностного</a:t>
            </a:r>
            <a:r>
              <a:rPr lang="ru-RU" dirty="0" smtClean="0"/>
              <a:t> характера обучения</a:t>
            </a:r>
          </a:p>
          <a:p>
            <a:r>
              <a:rPr lang="ru-RU" dirty="0" smtClean="0"/>
              <a:t>сбалансированное обучение устным и письменным формам общения</a:t>
            </a:r>
          </a:p>
          <a:p>
            <a:r>
              <a:rPr lang="ru-RU" dirty="0" smtClean="0"/>
              <a:t>дифференцированный подход к овладению языковым материалом</a:t>
            </a:r>
          </a:p>
          <a:p>
            <a:r>
              <a:rPr lang="ru-RU" dirty="0" smtClean="0"/>
              <a:t>опора на опыт учащихся в родном языке</a:t>
            </a:r>
          </a:p>
          <a:p>
            <a:r>
              <a:rPr lang="ru-RU" dirty="0" smtClean="0"/>
              <a:t>привлечение различных методов, приёмов и средств</a:t>
            </a:r>
          </a:p>
          <a:p>
            <a:r>
              <a:rPr lang="ru-RU" dirty="0" smtClean="0"/>
              <a:t>использование аутентичных текстов</a:t>
            </a:r>
          </a:p>
          <a:p>
            <a:r>
              <a:rPr lang="ru-RU" dirty="0" err="1" smtClean="0"/>
              <a:t>социокультурная</a:t>
            </a:r>
            <a:r>
              <a:rPr lang="ru-RU" dirty="0" smtClean="0"/>
              <a:t> направленность</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par>
                          <p:cTn id="11" fill="hold">
                            <p:stCondLst>
                              <p:cond delay="1000"/>
                            </p:stCondLst>
                            <p:childTnLst>
                              <p:par>
                                <p:cTn id="12" presetID="16" presetClass="entr" presetSubtype="26" fill="hold" grpId="0"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Horizontal)">
                                      <p:cBhvr>
                                        <p:cTn id="14" dur="500"/>
                                        <p:tgtEl>
                                          <p:spTgt spid="3">
                                            <p:txEl>
                                              <p:pRg st="0" end="0"/>
                                            </p:txEl>
                                          </p:spTgt>
                                        </p:tgtEl>
                                      </p:cBhvr>
                                    </p:animEffect>
                                  </p:childTnLst>
                                </p:cTn>
                              </p:par>
                            </p:childTnLst>
                          </p:cTn>
                        </p:par>
                        <p:par>
                          <p:cTn id="15" fill="hold">
                            <p:stCondLst>
                              <p:cond delay="1500"/>
                            </p:stCondLst>
                            <p:childTnLst>
                              <p:par>
                                <p:cTn id="16" presetID="16" presetClass="entr" presetSubtype="26"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arn(inHorizontal)">
                                      <p:cBhvr>
                                        <p:cTn id="18" dur="500"/>
                                        <p:tgtEl>
                                          <p:spTgt spid="3">
                                            <p:txEl>
                                              <p:pRg st="1" end="1"/>
                                            </p:txEl>
                                          </p:spTgt>
                                        </p:tgtEl>
                                      </p:cBhvr>
                                    </p:animEffect>
                                  </p:childTnLst>
                                </p:cTn>
                              </p:par>
                            </p:childTnLst>
                          </p:cTn>
                        </p:par>
                        <p:par>
                          <p:cTn id="19" fill="hold">
                            <p:stCondLst>
                              <p:cond delay="2000"/>
                            </p:stCondLst>
                            <p:childTnLst>
                              <p:par>
                                <p:cTn id="20" presetID="16" presetClass="entr" presetSubtype="26" fill="hold" grpId="0" nodeType="after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Horizontal)">
                                      <p:cBhvr>
                                        <p:cTn id="22" dur="500"/>
                                        <p:tgtEl>
                                          <p:spTgt spid="3">
                                            <p:txEl>
                                              <p:pRg st="2" end="2"/>
                                            </p:txEl>
                                          </p:spTgt>
                                        </p:tgtEl>
                                      </p:cBhvr>
                                    </p:animEffect>
                                  </p:childTnLst>
                                </p:cTn>
                              </p:par>
                            </p:childTnLst>
                          </p:cTn>
                        </p:par>
                        <p:par>
                          <p:cTn id="23" fill="hold">
                            <p:stCondLst>
                              <p:cond delay="2500"/>
                            </p:stCondLst>
                            <p:childTnLst>
                              <p:par>
                                <p:cTn id="24" presetID="16" presetClass="entr" presetSubtype="26" fill="hold" grpId="0" nodeType="after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Horizontal)">
                                      <p:cBhvr>
                                        <p:cTn id="26" dur="500"/>
                                        <p:tgtEl>
                                          <p:spTgt spid="3">
                                            <p:txEl>
                                              <p:pRg st="3" end="3"/>
                                            </p:txEl>
                                          </p:spTgt>
                                        </p:tgtEl>
                                      </p:cBhvr>
                                    </p:animEffect>
                                  </p:childTnLst>
                                </p:cTn>
                              </p:par>
                            </p:childTnLst>
                          </p:cTn>
                        </p:par>
                        <p:par>
                          <p:cTn id="27" fill="hold">
                            <p:stCondLst>
                              <p:cond delay="3000"/>
                            </p:stCondLst>
                            <p:childTnLst>
                              <p:par>
                                <p:cTn id="28" presetID="16" presetClass="entr" presetSubtype="26" fill="hold" grpId="0" nodeType="after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barn(inHorizontal)">
                                      <p:cBhvr>
                                        <p:cTn id="30" dur="500"/>
                                        <p:tgtEl>
                                          <p:spTgt spid="3">
                                            <p:txEl>
                                              <p:pRg st="4" end="4"/>
                                            </p:txEl>
                                          </p:spTgt>
                                        </p:tgtEl>
                                      </p:cBhvr>
                                    </p:animEffect>
                                  </p:childTnLst>
                                </p:cTn>
                              </p:par>
                            </p:childTnLst>
                          </p:cTn>
                        </p:par>
                        <p:par>
                          <p:cTn id="31" fill="hold">
                            <p:stCondLst>
                              <p:cond delay="3500"/>
                            </p:stCondLst>
                            <p:childTnLst>
                              <p:par>
                                <p:cTn id="32" presetID="16" presetClass="entr" presetSubtype="26" fill="hold" grpId="0" nodeType="after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barn(inHorizontal)">
                                      <p:cBhvr>
                                        <p:cTn id="34" dur="500"/>
                                        <p:tgtEl>
                                          <p:spTgt spid="3">
                                            <p:txEl>
                                              <p:pRg st="5" end="5"/>
                                            </p:txEl>
                                          </p:spTgt>
                                        </p:tgtEl>
                                      </p:cBhvr>
                                    </p:animEffect>
                                  </p:childTnLst>
                                </p:cTn>
                              </p:par>
                            </p:childTnLst>
                          </p:cTn>
                        </p:par>
                        <p:par>
                          <p:cTn id="35" fill="hold">
                            <p:stCondLst>
                              <p:cond delay="4000"/>
                            </p:stCondLst>
                            <p:childTnLst>
                              <p:par>
                                <p:cTn id="36" presetID="16" presetClass="entr" presetSubtype="26" fill="hold" grpId="0" nodeType="after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barn(inHorizontal)">
                                      <p:cBhvr>
                                        <p:cTn id="38" dur="500"/>
                                        <p:tgtEl>
                                          <p:spTgt spid="3">
                                            <p:txEl>
                                              <p:pRg st="6" end="6"/>
                                            </p:txEl>
                                          </p:spTgt>
                                        </p:tgtEl>
                                      </p:cBhvr>
                                    </p:animEffect>
                                  </p:childTnLst>
                                </p:cTn>
                              </p:par>
                            </p:childTnLst>
                          </p:cTn>
                        </p:par>
                        <p:par>
                          <p:cTn id="39" fill="hold">
                            <p:stCondLst>
                              <p:cond delay="4500"/>
                            </p:stCondLst>
                            <p:childTnLst>
                              <p:par>
                                <p:cTn id="40" presetID="16" presetClass="entr" presetSubtype="26" fill="hold" grpId="0" nodeType="after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arn(inHorizontal)">
                                      <p:cBhvr>
                                        <p:cTn id="42" dur="500"/>
                                        <p:tgtEl>
                                          <p:spTgt spid="3">
                                            <p:txEl>
                                              <p:pRg st="7" end="7"/>
                                            </p:txEl>
                                          </p:spTgt>
                                        </p:tgtEl>
                                      </p:cBhvr>
                                    </p:animEffect>
                                  </p:childTnLst>
                                </p:cTn>
                              </p:par>
                            </p:childTnLst>
                          </p:cTn>
                        </p:par>
                        <p:par>
                          <p:cTn id="43" fill="hold">
                            <p:stCondLst>
                              <p:cond delay="5000"/>
                            </p:stCondLst>
                            <p:childTnLst>
                              <p:par>
                                <p:cTn id="44" presetID="16" presetClass="entr" presetSubtype="26" fill="hold" grpId="0" nodeType="after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barn(inHorizontal)">
                                      <p:cBhvr>
                                        <p:cTn id="46"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12064"/>
            <a:ext cx="8715404" cy="914400"/>
          </a:xfrm>
        </p:spPr>
        <p:txBody>
          <a:bodyPr/>
          <a:lstStyle/>
          <a:p>
            <a:pPr algn="ctr"/>
            <a:r>
              <a:rPr lang="en-US" sz="2800" dirty="0" smtClean="0"/>
              <a:t>“Enjoy English”5-6</a:t>
            </a:r>
            <a:r>
              <a:rPr lang="ru-RU" sz="2800" dirty="0" err="1" smtClean="0"/>
              <a:t>кл</a:t>
            </a:r>
            <a:r>
              <a:rPr lang="ru-RU" sz="2800" dirty="0" smtClean="0"/>
              <a:t>. и новые педагогические технологии.</a:t>
            </a:r>
            <a:endParaRPr lang="ru-RU" sz="2800" dirty="0"/>
          </a:p>
        </p:txBody>
      </p:sp>
      <p:sp>
        <p:nvSpPr>
          <p:cNvPr id="3" name="Содержимое 2"/>
          <p:cNvSpPr>
            <a:spLocks noGrp="1"/>
          </p:cNvSpPr>
          <p:nvPr>
            <p:ph idx="1"/>
          </p:nvPr>
        </p:nvSpPr>
        <p:spPr>
          <a:xfrm>
            <a:off x="914400" y="1783560"/>
            <a:ext cx="7772400" cy="4145770"/>
          </a:xfrm>
        </p:spPr>
        <p:txBody>
          <a:bodyPr>
            <a:normAutofit fontScale="55000" lnSpcReduction="20000"/>
          </a:bodyPr>
          <a:lstStyle/>
          <a:p>
            <a:r>
              <a:rPr lang="ru-RU" sz="3600" i="1" u="sng" dirty="0" smtClean="0"/>
              <a:t>модульная технология </a:t>
            </a:r>
            <a:r>
              <a:rPr lang="ru-RU" dirty="0" smtClean="0"/>
              <a:t>направлена на развитие и воспитание способности  и готовности учащихся к самостоятельному изучению иностранного языка.  </a:t>
            </a:r>
          </a:p>
          <a:p>
            <a:r>
              <a:rPr lang="ru-RU" sz="3600" i="1" u="sng" dirty="0" smtClean="0"/>
              <a:t>метод проектов </a:t>
            </a:r>
            <a:r>
              <a:rPr lang="ru-RU" dirty="0" smtClean="0"/>
              <a:t>способствует применению речевых навыков и умений на </a:t>
            </a:r>
            <a:r>
              <a:rPr lang="ru-RU" dirty="0" err="1" smtClean="0"/>
              <a:t>практике,в</a:t>
            </a:r>
            <a:r>
              <a:rPr lang="ru-RU" dirty="0" smtClean="0"/>
              <a:t> реальной жизни учащихся</a:t>
            </a:r>
            <a:r>
              <a:rPr lang="en-US" dirty="0" smtClean="0"/>
              <a:t>;</a:t>
            </a:r>
            <a:r>
              <a:rPr lang="ru-RU" dirty="0" smtClean="0"/>
              <a:t> самостоятельно осуществляет сбор необходимой информации для решения заданной </a:t>
            </a:r>
            <a:r>
              <a:rPr lang="ru-RU" dirty="0" err="1" smtClean="0"/>
              <a:t>проблемы,планирует</a:t>
            </a:r>
            <a:r>
              <a:rPr lang="ru-RU" dirty="0" smtClean="0"/>
              <a:t> возможные варианты её решения, делает </a:t>
            </a:r>
            <a:r>
              <a:rPr lang="ru-RU" dirty="0" err="1" smtClean="0"/>
              <a:t>выводы,анализирует</a:t>
            </a:r>
            <a:r>
              <a:rPr lang="ru-RU" dirty="0" smtClean="0"/>
              <a:t> свою деятельность.</a:t>
            </a:r>
          </a:p>
          <a:p>
            <a:r>
              <a:rPr lang="ru-RU" sz="3600" i="1" u="sng" dirty="0" smtClean="0"/>
              <a:t>ИКТ</a:t>
            </a:r>
            <a:r>
              <a:rPr lang="ru-RU" dirty="0" smtClean="0"/>
              <a:t>(</a:t>
            </a:r>
            <a:r>
              <a:rPr lang="ru-RU" dirty="0" err="1" smtClean="0"/>
              <a:t>в.т.ч.использование</a:t>
            </a:r>
            <a:r>
              <a:rPr lang="ru-RU" dirty="0" smtClean="0"/>
              <a:t> компьютерных презентаций) позволяет повысить мотивацию </a:t>
            </a:r>
            <a:r>
              <a:rPr lang="ru-RU" dirty="0" err="1" smtClean="0"/>
              <a:t>учащихся,интенсифицировать</a:t>
            </a:r>
            <a:r>
              <a:rPr lang="ru-RU" dirty="0" smtClean="0"/>
              <a:t> </a:t>
            </a:r>
            <a:r>
              <a:rPr lang="ru-RU" dirty="0" err="1" smtClean="0"/>
              <a:t>урок,вовлечь</a:t>
            </a:r>
            <a:r>
              <a:rPr lang="ru-RU" dirty="0" smtClean="0"/>
              <a:t> учащихся в самостоятельный процесс обучения.</a:t>
            </a:r>
          </a:p>
          <a:p>
            <a:r>
              <a:rPr lang="ru-RU" sz="3600" i="1" u="sng" dirty="0" err="1" smtClean="0"/>
              <a:t>здоровьесберегающие</a:t>
            </a:r>
            <a:r>
              <a:rPr lang="ru-RU" sz="3600" i="1" u="sng" dirty="0" smtClean="0"/>
              <a:t> технологии  (</a:t>
            </a:r>
            <a:r>
              <a:rPr lang="ru-RU" dirty="0" smtClean="0"/>
              <a:t>использование </a:t>
            </a:r>
            <a:r>
              <a:rPr lang="ru-RU" dirty="0" err="1" smtClean="0"/>
              <a:t>музыки,валеологических</a:t>
            </a:r>
            <a:r>
              <a:rPr lang="ru-RU" dirty="0" smtClean="0"/>
              <a:t> </a:t>
            </a:r>
            <a:r>
              <a:rPr lang="ru-RU" dirty="0" err="1" smtClean="0"/>
              <a:t>пауз,нестандартное</a:t>
            </a:r>
            <a:r>
              <a:rPr lang="ru-RU" dirty="0" smtClean="0"/>
              <a:t> оформление текста) представляются при формировании и развитии коммуникативной культуры школьников.  Комплекс упражнений позволяет восстановить </a:t>
            </a:r>
            <a:r>
              <a:rPr lang="ru-RU" dirty="0" err="1" smtClean="0"/>
              <a:t>работоспособность,является</a:t>
            </a:r>
            <a:r>
              <a:rPr lang="ru-RU" dirty="0" smtClean="0"/>
              <a:t> профилактикой по предупреждению падения </a:t>
            </a:r>
            <a:r>
              <a:rPr lang="ru-RU" dirty="0" err="1" smtClean="0"/>
              <a:t>зрения,повышает</a:t>
            </a:r>
            <a:r>
              <a:rPr lang="ru-RU" dirty="0" smtClean="0"/>
              <a:t> стимул к </a:t>
            </a:r>
            <a:r>
              <a:rPr lang="ru-RU" dirty="0" err="1" smtClean="0"/>
              <a:t>работе,мотивацию</a:t>
            </a:r>
            <a:r>
              <a:rPr lang="ru-RU" dirty="0" smtClean="0"/>
              <a:t> </a:t>
            </a:r>
            <a:r>
              <a:rPr lang="ru-RU" dirty="0" err="1" smtClean="0"/>
              <a:t>к</a:t>
            </a:r>
            <a:r>
              <a:rPr lang="ru-RU" dirty="0" smtClean="0"/>
              <a:t> учению.</a:t>
            </a:r>
          </a:p>
        </p:txBody>
      </p:sp>
      <p:sp>
        <p:nvSpPr>
          <p:cNvPr id="4" name="Прямоугольник 3"/>
          <p:cNvSpPr/>
          <p:nvPr/>
        </p:nvSpPr>
        <p:spPr>
          <a:xfrm>
            <a:off x="642910" y="6000768"/>
            <a:ext cx="8143932" cy="707886"/>
          </a:xfrm>
          <a:prstGeom prst="rect">
            <a:avLst/>
          </a:prstGeom>
        </p:spPr>
        <p:txBody>
          <a:bodyPr wrap="square">
            <a:spAutoFit/>
          </a:bodyPr>
          <a:lstStyle/>
          <a:p>
            <a:pPr algn="ctr"/>
            <a:r>
              <a:rPr lang="ru-RU" sz="2000" dirty="0" smtClean="0"/>
              <a:t>Приведём несколько примеров </a:t>
            </a:r>
            <a:r>
              <a:rPr lang="ru-RU" sz="2000" dirty="0" err="1" smtClean="0"/>
              <a:t>упражнений,заданий</a:t>
            </a:r>
            <a:r>
              <a:rPr lang="ru-RU" sz="2000" dirty="0" smtClean="0"/>
              <a:t> на каждую технологию.</a:t>
            </a:r>
            <a:endParaRPr lang="ru-RU"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p:stCondLst>
                              <p:cond delay="500"/>
                            </p:stCondLst>
                            <p:childTnLst>
                              <p:par>
                                <p:cTn id="9" presetID="8" presetClass="emph" presetSubtype="0" fill="hold" grpId="0" nodeType="afterEffect">
                                  <p:stCondLst>
                                    <p:cond delay="0"/>
                                  </p:stCondLst>
                                  <p:childTnLst>
                                    <p:animRot by="21600000">
                                      <p:cBhvr>
                                        <p:cTn id="10" dur="2000" fill="hold"/>
                                        <p:tgtEl>
                                          <p:spTgt spid="3">
                                            <p:txEl>
                                              <p:pRg st="0" end="0"/>
                                            </p:txEl>
                                          </p:spTgt>
                                        </p:tgtEl>
                                        <p:attrNameLst>
                                          <p:attrName>r</p:attrName>
                                        </p:attrNameLst>
                                      </p:cBhvr>
                                    </p:animRot>
                                  </p:childTnLst>
                                </p:cTn>
                              </p:par>
                            </p:childTnLst>
                          </p:cTn>
                        </p:par>
                        <p:par>
                          <p:cTn id="11" fill="hold">
                            <p:stCondLst>
                              <p:cond delay="2500"/>
                            </p:stCondLst>
                            <p:childTnLst>
                              <p:par>
                                <p:cTn id="12" presetID="8" presetClass="emph" presetSubtype="0" fill="hold" grpId="0" nodeType="afterEffect">
                                  <p:stCondLst>
                                    <p:cond delay="0"/>
                                  </p:stCondLst>
                                  <p:childTnLst>
                                    <p:animRot by="21600000">
                                      <p:cBhvr>
                                        <p:cTn id="13" dur="2000" fill="hold"/>
                                        <p:tgtEl>
                                          <p:spTgt spid="3">
                                            <p:txEl>
                                              <p:pRg st="1" end="1"/>
                                            </p:txEl>
                                          </p:spTgt>
                                        </p:tgtEl>
                                        <p:attrNameLst>
                                          <p:attrName>r</p:attrName>
                                        </p:attrNameLst>
                                      </p:cBhvr>
                                    </p:animRot>
                                  </p:childTnLst>
                                </p:cTn>
                              </p:par>
                            </p:childTnLst>
                          </p:cTn>
                        </p:par>
                        <p:par>
                          <p:cTn id="14" fill="hold">
                            <p:stCondLst>
                              <p:cond delay="4500"/>
                            </p:stCondLst>
                            <p:childTnLst>
                              <p:par>
                                <p:cTn id="15" presetID="8" presetClass="emph" presetSubtype="0" fill="hold" grpId="0" nodeType="afterEffect">
                                  <p:stCondLst>
                                    <p:cond delay="0"/>
                                  </p:stCondLst>
                                  <p:childTnLst>
                                    <p:animRot by="21600000">
                                      <p:cBhvr>
                                        <p:cTn id="16" dur="2000" fill="hold"/>
                                        <p:tgtEl>
                                          <p:spTgt spid="3">
                                            <p:txEl>
                                              <p:pRg st="2" end="2"/>
                                            </p:txEl>
                                          </p:spTgt>
                                        </p:tgtEl>
                                        <p:attrNameLst>
                                          <p:attrName>r</p:attrName>
                                        </p:attrNameLst>
                                      </p:cBhvr>
                                    </p:animRot>
                                  </p:childTnLst>
                                </p:cTn>
                              </p:par>
                            </p:childTnLst>
                          </p:cTn>
                        </p:par>
                        <p:par>
                          <p:cTn id="17" fill="hold">
                            <p:stCondLst>
                              <p:cond delay="6500"/>
                            </p:stCondLst>
                            <p:childTnLst>
                              <p:par>
                                <p:cTn id="18" presetID="8" presetClass="emph" presetSubtype="0" fill="hold" grpId="0" nodeType="afterEffect">
                                  <p:stCondLst>
                                    <p:cond delay="0"/>
                                  </p:stCondLst>
                                  <p:childTnLst>
                                    <p:animRot by="21600000">
                                      <p:cBhvr>
                                        <p:cTn id="19" dur="2000" fill="hold"/>
                                        <p:tgtEl>
                                          <p:spTgt spid="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428596" y="0"/>
            <a:ext cx="7929618"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1"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Модульная технология</a:t>
            </a:r>
            <a:endParaRPr kumimoji="0" lang="ru-RU" sz="2800" b="1" i="1" u="sng" strike="noStrike" cap="none" normalizeH="0" baseline="0" dirty="0" smtClean="0">
              <a:ln>
                <a:noFill/>
              </a:ln>
              <a:solidFill>
                <a:schemeClr val="tx1"/>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Модуль 1</a:t>
            </a:r>
            <a:endParaRPr kumimoji="0" lang="ru-RU" sz="1600" b="1"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Цель</a:t>
            </a:r>
            <a:r>
              <a:rPr kumimoji="0" lang="ru-RU"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Повторить употребление временных форм  английского глагола</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2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 1</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Формирование навыков узнавания времен в активном залоге.</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Укажите № предложений , в которых употребляется настоящее, настоящее продолженное, настоящее совершенное время.</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1)I do my homework every day</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 I did not go to school yesterday</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3)They will go for a walk tomorrow</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4) I have done my homework</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 I am reading now</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2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 2</a:t>
            </a:r>
            <a:endParaRPr kumimoji="0" lang="ru-RU" sz="800" b="0" i="0" u="none" strike="noStrike" cap="none" normalizeH="0" baseline="0" dirty="0" smtClean="0">
              <a:ln>
                <a:noFill/>
              </a:ln>
              <a:solidFill>
                <a:schemeClr val="tx2">
                  <a:lumMod val="75000"/>
                </a:schemeClr>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Формирование навыков употребления времен в активном залоге</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Раскройте скобки</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 to translate) the text now</a:t>
            </a:r>
            <a:endParaRPr kumimoji="0" lang="ru-RU" sz="800" b="0" i="0" u="none" strike="noStrike" cap="none" normalizeH="0" baseline="0" dirty="0" smtClean="0">
              <a:ln>
                <a:noFill/>
              </a:ln>
              <a:solidFill>
                <a:schemeClr val="tx1"/>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She always( to get up) at 7 o’clock.</a:t>
            </a:r>
            <a:endPar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lvl="0" eaLnBrk="0" fontAlgn="base" hangingPunct="0">
              <a:spcBef>
                <a:spcPct val="0"/>
              </a:spcBef>
              <a:spcAft>
                <a:spcPct val="0"/>
              </a:spcAft>
              <a:buFontTx/>
              <a:buChar char="•"/>
            </a:pPr>
            <a:r>
              <a:rPr lang="ru-RU" sz="1200" dirty="0" smtClean="0">
                <a:latin typeface="Calibri" pitchFamily="34" charset="0"/>
                <a:cs typeface="Times New Roman" pitchFamily="18" charset="0"/>
              </a:rPr>
              <a:t>3).</a:t>
            </a:r>
            <a:r>
              <a:rPr lang="en-US" sz="800" dirty="0" smtClean="0"/>
              <a:t> </a:t>
            </a:r>
            <a:r>
              <a:rPr lang="en-US" sz="1200" dirty="0" smtClean="0"/>
              <a:t>I (to go) to school already</a:t>
            </a:r>
            <a:r>
              <a:rPr lang="ru-RU" sz="1200" dirty="0" smtClean="0"/>
              <a:t>.</a:t>
            </a:r>
            <a:endParaRPr kumimoji="0" lang="ru-RU" sz="1200" b="0" i="0" u="none" strike="noStrike" cap="none" normalizeH="0" baseline="0" dirty="0" smtClean="0">
              <a:ln>
                <a:noFill/>
              </a:ln>
              <a:solidFill>
                <a:schemeClr val="tx1"/>
              </a:solidFill>
              <a:effectLst/>
              <a:latin typeface="Arial" pitchFamily="34" charset="0"/>
            </a:endParaRPr>
          </a:p>
        </p:txBody>
      </p:sp>
      <p:sp>
        <p:nvSpPr>
          <p:cNvPr id="1028" name="Rectangle 4"/>
          <p:cNvSpPr>
            <a:spLocks noChangeArrowheads="1"/>
          </p:cNvSpPr>
          <p:nvPr/>
        </p:nvSpPr>
        <p:spPr bwMode="auto">
          <a:xfrm>
            <a:off x="500034" y="3500438"/>
            <a:ext cx="4357718"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Упражнение3</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Поставьте вопросы к предложениям.</a:t>
            </a:r>
            <a:endParaRPr kumimoji="0" lang="ru-RU" sz="1800" b="0" i="0" u="none" strike="noStrike" cap="none" normalizeH="0" baseline="0" dirty="0" smtClean="0">
              <a:ln>
                <a:noFill/>
              </a:ln>
              <a:solidFill>
                <a:schemeClr val="tx1"/>
              </a:solidFill>
              <a:effectLst/>
              <a:latin typeface="Arial" pitchFamily="34" charset="0"/>
            </a:endParaRPr>
          </a:p>
        </p:txBody>
      </p:sp>
      <p:sp>
        <p:nvSpPr>
          <p:cNvPr id="1030" name="Rectangle 6"/>
          <p:cNvSpPr>
            <a:spLocks noChangeArrowheads="1"/>
          </p:cNvSpPr>
          <p:nvPr/>
        </p:nvSpPr>
        <p:spPr bwMode="auto">
          <a:xfrm>
            <a:off x="500034" y="3786190"/>
            <a:ext cx="7143768" cy="457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buFontTx/>
              <a:buChar char="•"/>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1).</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They read English texts at the lessons.</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am working now.</a:t>
            </a:r>
            <a:endParaRPr kumimoji="0" lang="en-US" sz="1800" b="0" i="0" u="none" strike="noStrike" cap="none" normalizeH="0" baseline="0" dirty="0" smtClean="0">
              <a:ln>
                <a:noFill/>
              </a:ln>
              <a:solidFill>
                <a:schemeClr val="tx1"/>
              </a:solidFill>
              <a:effectLst/>
              <a:latin typeface="Arial" pitchFamily="34" charset="0"/>
            </a:endParaRPr>
          </a:p>
        </p:txBody>
      </p:sp>
      <p:sp>
        <p:nvSpPr>
          <p:cNvPr id="1031" name="Rectangle 7"/>
          <p:cNvSpPr>
            <a:spLocks noChangeArrowheads="1"/>
          </p:cNvSpPr>
          <p:nvPr/>
        </p:nvSpPr>
        <p:spPr bwMode="auto">
          <a:xfrm>
            <a:off x="500034" y="4143380"/>
            <a:ext cx="7358082" cy="2769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They have already gone to school.</a:t>
            </a:r>
            <a:endParaRPr kumimoji="0" lang="en-US" sz="1800" b="0" i="0" u="none" strike="noStrike" cap="none" normalizeH="0" baseline="0" dirty="0" smtClean="0">
              <a:ln>
                <a:noFill/>
              </a:ln>
              <a:solidFill>
                <a:schemeClr val="tx1"/>
              </a:solidFill>
              <a:effectLst/>
              <a:latin typeface="Arial" pitchFamily="34" charset="0"/>
            </a:endParaRPr>
          </a:p>
        </p:txBody>
      </p:sp>
      <p:sp>
        <p:nvSpPr>
          <p:cNvPr id="1032" name="Rectangle 8"/>
          <p:cNvSpPr>
            <a:spLocks noChangeArrowheads="1"/>
          </p:cNvSpPr>
          <p:nvPr/>
        </p:nvSpPr>
        <p:spPr bwMode="auto">
          <a:xfrm>
            <a:off x="428596" y="4572008"/>
            <a:ext cx="6429388"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Оцените уровень </a:t>
            </a:r>
            <a:r>
              <a:rPr kumimoji="0" lang="ru-RU" sz="1200"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усвоенности</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темы. Проанализируйте ошибки.</a:t>
            </a:r>
            <a:endParaRPr kumimoji="0" lang="ru-RU" sz="800" b="0" i="0" u="none" strike="noStrike" cap="none" normalizeH="0" baseline="0" dirty="0" smtClean="0">
              <a:ln>
                <a:noFill/>
              </a:ln>
              <a:solidFill>
                <a:schemeClr val="tx1"/>
              </a:solidFill>
              <a:effectLst/>
              <a:latin typeface="Arial" pitchFamily="34" charset="0"/>
            </a:endParaRPr>
          </a:p>
          <a:p>
            <a:pPr lvl="0" eaLnBrk="0" fontAlgn="base" hangingPunct="0">
              <a:spcBef>
                <a:spcPct val="0"/>
              </a:spcBef>
              <a:spcAft>
                <a:spcPct val="0"/>
              </a:spcAft>
            </a:pP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Keys:Ex.1-1,4,5. Ex.2-1)am translating 2)gets up 3)have gone Ex3-1)Do they..?2)Am I working?...3)Have they </a:t>
            </a:r>
            <a:r>
              <a:rPr lang="en-US" sz="1200" dirty="0" smtClean="0">
                <a:latin typeface="Calibri" pitchFamily="34" charset="0"/>
                <a:ea typeface="Calibri" pitchFamily="34" charset="0"/>
                <a:cs typeface="Times New Roman" pitchFamily="18" charset="0"/>
              </a:rPr>
              <a:t>already </a:t>
            </a:r>
            <a:r>
              <a:rPr kumimoji="0" lang="en-US"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gone?..</a:t>
            </a:r>
            <a:endParaRPr kumimoji="0" lang="en-US" sz="1800" b="0" i="0" u="none" strike="noStrike" cap="none" normalizeH="0" baseline="0" dirty="0" smtClean="0">
              <a:ln>
                <a:noFill/>
              </a:ln>
              <a:solidFill>
                <a:schemeClr val="tx1"/>
              </a:solidFill>
              <a:effectLst/>
              <a:latin typeface="Arial" pitchFamily="34" charset="0"/>
            </a:endParaRPr>
          </a:p>
        </p:txBody>
      </p:sp>
      <p:sp>
        <p:nvSpPr>
          <p:cNvPr id="1033" name="Rectangle 9"/>
          <p:cNvSpPr>
            <a:spLocks noChangeArrowheads="1"/>
          </p:cNvSpPr>
          <p:nvPr/>
        </p:nvSpPr>
        <p:spPr bwMode="auto">
          <a:xfrm>
            <a:off x="1928794" y="5072074"/>
            <a:ext cx="500062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Модуль 2</a:t>
            </a:r>
            <a:endParaRPr kumimoji="0" lang="ru-RU" sz="1600" b="0" i="0" u="none" strike="noStrike" cap="none" normalizeH="0" baseline="0" dirty="0" smtClean="0">
              <a:ln>
                <a:noFill/>
              </a:ln>
              <a:solidFill>
                <a:schemeClr val="tx1"/>
              </a:solidFill>
              <a:effectLst/>
              <a:latin typeface="Arial" pitchFamily="34" charset="0"/>
            </a:endParaRPr>
          </a:p>
        </p:txBody>
      </p:sp>
      <p:sp>
        <p:nvSpPr>
          <p:cNvPr id="1034" name="Rectangle 10"/>
          <p:cNvSpPr>
            <a:spLocks noChangeArrowheads="1"/>
          </p:cNvSpPr>
          <p:nvPr/>
        </p:nvSpPr>
        <p:spPr bwMode="auto">
          <a:xfrm>
            <a:off x="500034" y="5380672"/>
            <a:ext cx="835824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200" b="1" i="1"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Цель</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повторить употребление  3-х временных форм глагола  в активном залоге.</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 1</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-Раскрыть скобки, употребляя глагол в нужном времени</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 2</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-Перевести предложения с английского языка на русский</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Упражнение 3- </a:t>
            </a: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перевести предложения с русского языка на английский</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2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Модуль 2 проходит по той же схеме, что и модуль1. В итоге учащиеся сами оценивают уровень усвоения темы и анализируют свои ошибки.</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1026">
                                            <p:txEl>
                                              <p:pRg st="0" end="0"/>
                                            </p:txEl>
                                          </p:spTgt>
                                        </p:tgtEl>
                                        <p:attrNameLst>
                                          <p:attrName>style.visibility</p:attrName>
                                        </p:attrNameLst>
                                      </p:cBhvr>
                                      <p:to>
                                        <p:strVal val="visible"/>
                                      </p:to>
                                    </p:set>
                                    <p:anim to="" calcmode="lin" valueType="num">
                                      <p:cBhvr>
                                        <p:cTn id="7" dur="1" fill="hold"/>
                                        <p:tgtEl>
                                          <p:spTgt spid="1026">
                                            <p:txEl>
                                              <p:pRg st="0" end="0"/>
                                            </p:txEl>
                                          </p:spTgt>
                                        </p:tgtEl>
                                        <p:attrNameLst>
                                          <p:attrName/>
                                        </p:attrNameLst>
                                      </p:cBhvr>
                                    </p:anim>
                                  </p:childTnLst>
                                </p:cTn>
                              </p:par>
                            </p:childTnLst>
                          </p:cTn>
                        </p:par>
                        <p:par>
                          <p:cTn id="8" fill="hold">
                            <p:stCondLst>
                              <p:cond delay="0"/>
                            </p:stCondLst>
                            <p:childTnLst>
                              <p:par>
                                <p:cTn id="9" presetID="29" presetClass="entr" presetSubtype="0" fill="hold" nodeType="afterEffect">
                                  <p:stCondLst>
                                    <p:cond delay="0"/>
                                  </p:stCondLst>
                                  <p:childTnLst>
                                    <p:set>
                                      <p:cBhvr>
                                        <p:cTn id="10" dur="1" fill="hold">
                                          <p:stCondLst>
                                            <p:cond delay="0"/>
                                          </p:stCondLst>
                                        </p:cTn>
                                        <p:tgtEl>
                                          <p:spTgt spid="1026">
                                            <p:txEl>
                                              <p:pRg st="1" end="1"/>
                                            </p:txEl>
                                          </p:spTgt>
                                        </p:tgtEl>
                                        <p:attrNameLst>
                                          <p:attrName>style.visibility</p:attrName>
                                        </p:attrNameLst>
                                      </p:cBhvr>
                                      <p:to>
                                        <p:strVal val="visible"/>
                                      </p:to>
                                    </p:set>
                                    <p:anim calcmode="lin" valueType="num">
                                      <p:cBhvr>
                                        <p:cTn id="11" dur="1000" fill="hold"/>
                                        <p:tgtEl>
                                          <p:spTgt spid="1026">
                                            <p:txEl>
                                              <p:pRg st="1" end="1"/>
                                            </p:txEl>
                                          </p:spTgt>
                                        </p:tgtEl>
                                        <p:attrNameLst>
                                          <p:attrName>ppt_x</p:attrName>
                                        </p:attrNameLst>
                                      </p:cBhvr>
                                      <p:tavLst>
                                        <p:tav tm="0">
                                          <p:val>
                                            <p:strVal val="#ppt_x-.2"/>
                                          </p:val>
                                        </p:tav>
                                        <p:tav tm="100000">
                                          <p:val>
                                            <p:strVal val="#ppt_x"/>
                                          </p:val>
                                        </p:tav>
                                      </p:tavLst>
                                    </p:anim>
                                    <p:anim calcmode="lin" valueType="num">
                                      <p:cBhvr>
                                        <p:cTn id="12" dur="1000" fill="hold"/>
                                        <p:tgtEl>
                                          <p:spTgt spid="102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026">
                                            <p:txEl>
                                              <p:pRg st="1" end="1"/>
                                            </p:txEl>
                                          </p:spTgt>
                                        </p:tgtEl>
                                      </p:cBhvr>
                                    </p:animEffect>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1033">
                                            <p:txEl>
                                              <p:pRg st="0" end="0"/>
                                            </p:txEl>
                                          </p:spTgt>
                                        </p:tgtEl>
                                        <p:attrNameLst>
                                          <p:attrName>style.visibility</p:attrName>
                                        </p:attrNameLst>
                                      </p:cBhvr>
                                      <p:to>
                                        <p:strVal val="visible"/>
                                      </p:to>
                                    </p:set>
                                    <p:anim calcmode="lin" valueType="num">
                                      <p:cBhvr>
                                        <p:cTn id="17" dur="1000" fill="hold"/>
                                        <p:tgtEl>
                                          <p:spTgt spid="1033">
                                            <p:txEl>
                                              <p:pRg st="0" end="0"/>
                                            </p:txEl>
                                          </p:spTgt>
                                        </p:tgtEl>
                                        <p:attrNameLst>
                                          <p:attrName>ppt_x</p:attrName>
                                        </p:attrNameLst>
                                      </p:cBhvr>
                                      <p:tavLst>
                                        <p:tav tm="0">
                                          <p:val>
                                            <p:strVal val="#ppt_x-.2"/>
                                          </p:val>
                                        </p:tav>
                                        <p:tav tm="100000">
                                          <p:val>
                                            <p:strVal val="#ppt_x"/>
                                          </p:val>
                                        </p:tav>
                                      </p:tavLst>
                                    </p:anim>
                                    <p:anim calcmode="lin" valueType="num">
                                      <p:cBhvr>
                                        <p:cTn id="18" dur="1000" fill="hold"/>
                                        <p:tgtEl>
                                          <p:spTgt spid="103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03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14480" y="142852"/>
            <a:ext cx="5500726" cy="523220"/>
          </a:xfrm>
          <a:prstGeom prst="rect">
            <a:avLst/>
          </a:prstGeom>
        </p:spPr>
        <p:txBody>
          <a:bodyPr wrap="square">
            <a:spAutoFit/>
          </a:bodyPr>
          <a:lstStyle/>
          <a:p>
            <a:pPr algn="ctr"/>
            <a:r>
              <a:rPr lang="ru-RU" sz="2800" dirty="0" smtClean="0"/>
              <a:t>Метод проектов</a:t>
            </a:r>
            <a:endParaRPr lang="ru-RU" sz="2800" dirty="0"/>
          </a:p>
        </p:txBody>
      </p:sp>
      <p:sp>
        <p:nvSpPr>
          <p:cNvPr id="19457" name="Rectangle 1"/>
          <p:cNvSpPr>
            <a:spLocks noChangeArrowheads="1"/>
          </p:cNvSpPr>
          <p:nvPr/>
        </p:nvSpPr>
        <p:spPr bwMode="auto">
          <a:xfrm>
            <a:off x="1285852" y="642918"/>
            <a:ext cx="671514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Метод проектов дает следующие результаты :</a:t>
            </a:r>
            <a:endParaRPr kumimoji="0" lang="ru-RU" sz="2000" b="0" i="0" u="none" strike="noStrike" cap="none" normalizeH="0" baseline="0" dirty="0" smtClean="0">
              <a:ln>
                <a:noFill/>
              </a:ln>
              <a:solidFill>
                <a:schemeClr val="tx2">
                  <a:lumMod val="75000"/>
                </a:schemeClr>
              </a:solidFill>
              <a:effectLst/>
              <a:latin typeface="Arial" pitchFamily="34" charset="0"/>
            </a:endParaRPr>
          </a:p>
        </p:txBody>
      </p:sp>
      <p:sp>
        <p:nvSpPr>
          <p:cNvPr id="19458" name="Rectangle 2"/>
          <p:cNvSpPr>
            <a:spLocks noChangeArrowheads="1"/>
          </p:cNvSpPr>
          <p:nvPr/>
        </p:nvSpPr>
        <p:spPr bwMode="auto">
          <a:xfrm>
            <a:off x="500034" y="1071546"/>
            <a:ext cx="621510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-Получение прочных и глубоких знаний</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-высокий уровень самостоятельной работы</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-высокий уровень научности в знаниях учащихся</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-умение работать в группе, вести групповое обсуждение</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-сплочение коллектива</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-повышение мотивации коллективных достижений</a:t>
            </a:r>
            <a:endParaRPr kumimoji="0" lang="ru-RU" b="0" i="0" u="none" strike="noStrike" cap="none" normalizeH="0" baseline="0" dirty="0" smtClean="0">
              <a:ln>
                <a:noFill/>
              </a:ln>
              <a:solidFill>
                <a:schemeClr val="tx1"/>
              </a:solidFill>
              <a:effectLst/>
              <a:latin typeface="Arial" pitchFamily="34" charset="0"/>
            </a:endParaRPr>
          </a:p>
        </p:txBody>
      </p:sp>
      <p:sp>
        <p:nvSpPr>
          <p:cNvPr id="19459" name="Rectangle 3"/>
          <p:cNvSpPr>
            <a:spLocks noChangeArrowheads="1"/>
          </p:cNvSpPr>
          <p:nvPr/>
        </p:nvSpPr>
        <p:spPr bwMode="auto">
          <a:xfrm>
            <a:off x="1000100" y="3000372"/>
            <a:ext cx="742952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Пример проекта по теме:”</a:t>
            </a:r>
            <a:r>
              <a:rPr kumimoji="0" lang="en-US"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Everything about m</a:t>
            </a:r>
            <a:r>
              <a:rPr kumimoji="0" lang="ru-RU" sz="2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е”.</a:t>
            </a:r>
            <a:endParaRPr kumimoji="0" lang="ru-RU" sz="2000" b="0" i="0" u="none" strike="noStrike" cap="none" normalizeH="0" baseline="0" dirty="0" smtClean="0">
              <a:ln>
                <a:noFill/>
              </a:ln>
              <a:solidFill>
                <a:schemeClr val="tx1"/>
              </a:solidFill>
              <a:effectLst/>
              <a:latin typeface="Arial" pitchFamily="34" charset="0"/>
            </a:endParaRPr>
          </a:p>
        </p:txBody>
      </p:sp>
      <p:pic>
        <p:nvPicPr>
          <p:cNvPr id="8" name="Рисунок 7" descr="DSC01377.JPG"/>
          <p:cNvPicPr>
            <a:picLocks noChangeAspect="1"/>
          </p:cNvPicPr>
          <p:nvPr/>
        </p:nvPicPr>
        <p:blipFill>
          <a:blip r:embed="rId2" cstate="print"/>
          <a:stretch>
            <a:fillRect/>
          </a:stretch>
        </p:blipFill>
        <p:spPr>
          <a:xfrm>
            <a:off x="857224" y="3571876"/>
            <a:ext cx="4230684" cy="3143248"/>
          </a:xfrm>
          <a:prstGeom prst="flowChartAlternateProcess">
            <a:avLst/>
          </a:prstGeom>
          <a:ln>
            <a:solidFill>
              <a:schemeClr val="tx2">
                <a:lumMod val="75000"/>
              </a:schemeClr>
            </a:solidFill>
          </a:ln>
          <a:scene3d>
            <a:camera prst="perspectiveContrastingRightFacing"/>
            <a:lightRig rig="threePt" dir="t"/>
          </a:scene3d>
        </p:spPr>
      </p:pic>
      <p:pic>
        <p:nvPicPr>
          <p:cNvPr id="10" name="Рисунок 9" descr="DSC01382.JPG"/>
          <p:cNvPicPr>
            <a:picLocks noChangeAspect="1"/>
          </p:cNvPicPr>
          <p:nvPr/>
        </p:nvPicPr>
        <p:blipFill>
          <a:blip r:embed="rId3" cstate="print"/>
          <a:stretch>
            <a:fillRect/>
          </a:stretch>
        </p:blipFill>
        <p:spPr>
          <a:xfrm>
            <a:off x="5072066" y="3429000"/>
            <a:ext cx="3500462" cy="3300060"/>
          </a:xfrm>
          <a:prstGeom prst="flowChartAlternateProcess">
            <a:avLst/>
          </a:prstGeom>
          <a:ln>
            <a:solidFill>
              <a:schemeClr val="tx2">
                <a:lumMod val="75000"/>
              </a:schemeClr>
            </a:solidFill>
          </a:ln>
          <a:scene3d>
            <a:camera prst="perspectiveHeroicExtremeLeftFacing"/>
            <a:lightRig rig="threePt" dir="t"/>
          </a:scene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1100"/>
                            </p:stCondLst>
                            <p:childTnLst>
                              <p:par>
                                <p:cTn id="13" presetID="39" presetClass="entr" presetSubtype="0" accel="100000" fill="hold" grpId="0" nodeType="afterEffect">
                                  <p:stCondLst>
                                    <p:cond delay="0"/>
                                  </p:stCondLst>
                                  <p:childTnLst>
                                    <p:set>
                                      <p:cBhvr>
                                        <p:cTn id="14" dur="1" fill="hold">
                                          <p:stCondLst>
                                            <p:cond delay="0"/>
                                          </p:stCondLst>
                                        </p:cTn>
                                        <p:tgtEl>
                                          <p:spTgt spid="19457"/>
                                        </p:tgtEl>
                                        <p:attrNameLst>
                                          <p:attrName>style.visibility</p:attrName>
                                        </p:attrNameLst>
                                      </p:cBhvr>
                                      <p:to>
                                        <p:strVal val="visible"/>
                                      </p:to>
                                    </p:set>
                                    <p:anim calcmode="lin" valueType="num">
                                      <p:cBhvr>
                                        <p:cTn id="15" dur="500" fill="hold"/>
                                        <p:tgtEl>
                                          <p:spTgt spid="19457"/>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19457"/>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19457"/>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19457"/>
                                        </p:tgtEl>
                                        <p:attrNameLst>
                                          <p:attrName>ppt_y</p:attrName>
                                        </p:attrNameLst>
                                      </p:cBhvr>
                                      <p:tavLst>
                                        <p:tav tm="0">
                                          <p:val>
                                            <p:strVal val="#ppt_y"/>
                                          </p:val>
                                        </p:tav>
                                        <p:tav tm="100000">
                                          <p:val>
                                            <p:strVal val="#ppt_y"/>
                                          </p:val>
                                        </p:tav>
                                      </p:tavLst>
                                    </p:anim>
                                  </p:childTnLst>
                                </p:cTn>
                              </p:par>
                            </p:childTnLst>
                          </p:cTn>
                        </p:par>
                        <p:par>
                          <p:cTn id="19" fill="hold">
                            <p:stCondLst>
                              <p:cond delay="1600"/>
                            </p:stCondLst>
                            <p:childTnLst>
                              <p:par>
                                <p:cTn id="20" presetID="30" presetClass="entr" presetSubtype="0" fill="hold" grpId="0" nodeType="afterEffect">
                                  <p:stCondLst>
                                    <p:cond delay="0"/>
                                  </p:stCondLst>
                                  <p:childTnLst>
                                    <p:set>
                                      <p:cBhvr>
                                        <p:cTn id="21" dur="1" fill="hold">
                                          <p:stCondLst>
                                            <p:cond delay="0"/>
                                          </p:stCondLst>
                                        </p:cTn>
                                        <p:tgtEl>
                                          <p:spTgt spid="19458"/>
                                        </p:tgtEl>
                                        <p:attrNameLst>
                                          <p:attrName>style.visibility</p:attrName>
                                        </p:attrNameLst>
                                      </p:cBhvr>
                                      <p:to>
                                        <p:strVal val="visible"/>
                                      </p:to>
                                    </p:set>
                                    <p:animEffect transition="in" filter="fade">
                                      <p:cBhvr>
                                        <p:cTn id="22" dur="800" decel="100000"/>
                                        <p:tgtEl>
                                          <p:spTgt spid="19458"/>
                                        </p:tgtEl>
                                      </p:cBhvr>
                                    </p:animEffect>
                                    <p:anim calcmode="lin" valueType="num">
                                      <p:cBhvr>
                                        <p:cTn id="23" dur="800" decel="100000" fill="hold"/>
                                        <p:tgtEl>
                                          <p:spTgt spid="19458"/>
                                        </p:tgtEl>
                                        <p:attrNameLst>
                                          <p:attrName>style.rotation</p:attrName>
                                        </p:attrNameLst>
                                      </p:cBhvr>
                                      <p:tavLst>
                                        <p:tav tm="0">
                                          <p:val>
                                            <p:fltVal val="-90"/>
                                          </p:val>
                                        </p:tav>
                                        <p:tav tm="100000">
                                          <p:val>
                                            <p:fltVal val="0"/>
                                          </p:val>
                                        </p:tav>
                                      </p:tavLst>
                                    </p:anim>
                                    <p:anim calcmode="lin" valueType="num">
                                      <p:cBhvr>
                                        <p:cTn id="24" dur="800" decel="100000" fill="hold"/>
                                        <p:tgtEl>
                                          <p:spTgt spid="19458"/>
                                        </p:tgtEl>
                                        <p:attrNameLst>
                                          <p:attrName>ppt_x</p:attrName>
                                        </p:attrNameLst>
                                      </p:cBhvr>
                                      <p:tavLst>
                                        <p:tav tm="0">
                                          <p:val>
                                            <p:strVal val="#ppt_x+0.4"/>
                                          </p:val>
                                        </p:tav>
                                        <p:tav tm="100000">
                                          <p:val>
                                            <p:strVal val="#ppt_x-0.05"/>
                                          </p:val>
                                        </p:tav>
                                      </p:tavLst>
                                    </p:anim>
                                    <p:anim calcmode="lin" valueType="num">
                                      <p:cBhvr>
                                        <p:cTn id="25" dur="800" decel="100000" fill="hold"/>
                                        <p:tgtEl>
                                          <p:spTgt spid="19458"/>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9458"/>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9458"/>
                                        </p:tgtEl>
                                        <p:attrNameLst>
                                          <p:attrName>ppt_y</p:attrName>
                                        </p:attrNameLst>
                                      </p:cBhvr>
                                      <p:tavLst>
                                        <p:tav tm="0">
                                          <p:val>
                                            <p:strVal val="#ppt_y+0.1"/>
                                          </p:val>
                                        </p:tav>
                                        <p:tav tm="100000">
                                          <p:val>
                                            <p:strVal val="#ppt_y"/>
                                          </p:val>
                                        </p:tav>
                                      </p:tavLst>
                                    </p:anim>
                                  </p:childTnLst>
                                </p:cTn>
                              </p:par>
                            </p:childTnLst>
                          </p:cTn>
                        </p:par>
                        <p:par>
                          <p:cTn id="28" fill="hold">
                            <p:stCondLst>
                              <p:cond delay="2600"/>
                            </p:stCondLst>
                            <p:childTnLst>
                              <p:par>
                                <p:cTn id="29" presetID="34" presetClass="entr" presetSubtype="0" fill="hold" grpId="0" nodeType="afterEffect">
                                  <p:stCondLst>
                                    <p:cond delay="0"/>
                                  </p:stCondLst>
                                  <p:childTnLst>
                                    <p:set>
                                      <p:cBhvr>
                                        <p:cTn id="30" dur="1" fill="hold">
                                          <p:stCondLst>
                                            <p:cond delay="0"/>
                                          </p:stCondLst>
                                        </p:cTn>
                                        <p:tgtEl>
                                          <p:spTgt spid="19459"/>
                                        </p:tgtEl>
                                        <p:attrNameLst>
                                          <p:attrName>style.visibility</p:attrName>
                                        </p:attrNameLst>
                                      </p:cBhvr>
                                      <p:to>
                                        <p:strVal val="visible"/>
                                      </p:to>
                                    </p:set>
                                    <p:anim from="(-#ppt_w/2)" to="(#ppt_x)" calcmode="lin" valueType="num">
                                      <p:cBhvr>
                                        <p:cTn id="31" dur="600" fill="hold">
                                          <p:stCondLst>
                                            <p:cond delay="0"/>
                                          </p:stCondLst>
                                        </p:cTn>
                                        <p:tgtEl>
                                          <p:spTgt spid="19459"/>
                                        </p:tgtEl>
                                        <p:attrNameLst>
                                          <p:attrName>ppt_x</p:attrName>
                                        </p:attrNameLst>
                                      </p:cBhvr>
                                    </p:anim>
                                    <p:anim from="0" to="-1.0" calcmode="lin" valueType="num">
                                      <p:cBhvr>
                                        <p:cTn id="32" dur="200" decel="50000" autoRev="1" fill="hold">
                                          <p:stCondLst>
                                            <p:cond delay="600"/>
                                          </p:stCondLst>
                                        </p:cTn>
                                        <p:tgtEl>
                                          <p:spTgt spid="19459"/>
                                        </p:tgtEl>
                                        <p:attrNameLst>
                                          <p:attrName>xshear</p:attrName>
                                        </p:attrNameLst>
                                      </p:cBhvr>
                                    </p:anim>
                                    <p:animScale>
                                      <p:cBhvr>
                                        <p:cTn id="33" dur="200" decel="100000" autoRev="1" fill="hold">
                                          <p:stCondLst>
                                            <p:cond delay="600"/>
                                          </p:stCondLst>
                                        </p:cTn>
                                        <p:tgtEl>
                                          <p:spTgt spid="19459"/>
                                        </p:tgtEl>
                                      </p:cBhvr>
                                      <p:from x="100000" y="100000"/>
                                      <p:to x="80000" y="100000"/>
                                    </p:animScale>
                                    <p:anim by="(#ppt_h/3+#ppt_w*0.1)" calcmode="lin" valueType="num">
                                      <p:cBhvr additive="sum">
                                        <p:cTn id="34" dur="200" decel="100000" autoRev="1" fill="hold">
                                          <p:stCondLst>
                                            <p:cond delay="600"/>
                                          </p:stCondLst>
                                        </p:cTn>
                                        <p:tgtEl>
                                          <p:spTgt spid="19459"/>
                                        </p:tgtEl>
                                        <p:attrNameLst>
                                          <p:attrName>ppt_x</p:attrName>
                                        </p:attrNameLst>
                                      </p:cBhvr>
                                    </p:anim>
                                  </p:childTnLst>
                                </p:cTn>
                              </p:par>
                            </p:childTnLst>
                          </p:cTn>
                        </p:par>
                        <p:par>
                          <p:cTn id="35" fill="hold">
                            <p:stCondLst>
                              <p:cond delay="3600"/>
                            </p:stCondLst>
                            <p:childTnLst>
                              <p:par>
                                <p:cTn id="36" presetID="5" presetClass="entr" presetSubtype="1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checkerboard(across)">
                                      <p:cBhvr>
                                        <p:cTn id="38" dur="500"/>
                                        <p:tgtEl>
                                          <p:spTgt spid="8"/>
                                        </p:tgtEl>
                                      </p:cBhvr>
                                    </p:animEffect>
                                  </p:childTnLst>
                                </p:cTn>
                              </p:par>
                            </p:childTnLst>
                          </p:cTn>
                        </p:par>
                        <p:par>
                          <p:cTn id="39" fill="hold">
                            <p:stCondLst>
                              <p:cond delay="4100"/>
                            </p:stCondLst>
                            <p:childTnLst>
                              <p:par>
                                <p:cTn id="40" presetID="5" presetClass="entr" presetSubtype="1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heckerboard(across)">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457" grpId="0"/>
      <p:bldP spid="19458" grpId="0"/>
      <p:bldP spid="194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500034" y="1071546"/>
            <a:ext cx="835824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Компьютерные презентации на уроке английского языка позволяют:</a:t>
            </a:r>
            <a:endParaRPr kumimoji="0" lang="ru-RU"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-повысить мотивацию учащихся</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-использовать большее количество иллюстрированного материала</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-интенсифицировать урок, исключив время для написания материала на доске</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-вовлечь учащихся в самостоятельный процесс обучения, что особенно важно для развития их </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общеучебных</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навыков.</a:t>
            </a:r>
            <a:endParaRPr kumimoji="0" lang="ru-RU" b="0" i="0" u="none" strike="noStrike" cap="none" normalizeH="0" baseline="0" dirty="0" smtClean="0">
              <a:ln>
                <a:noFill/>
              </a:ln>
              <a:solidFill>
                <a:schemeClr val="tx1"/>
              </a:solidFill>
              <a:effectLst/>
              <a:latin typeface="Arial" pitchFamily="34" charset="0"/>
            </a:endParaRPr>
          </a:p>
          <a:p>
            <a:pPr lvl="0" eaLnBrk="0" fontAlgn="base" hangingPunct="0">
              <a:spcBef>
                <a:spcPct val="0"/>
              </a:spcBef>
              <a:spcAft>
                <a:spcPct val="0"/>
              </a:spcAf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Адрес использования компьютерных презентаций на уроках по </a:t>
            </a:r>
            <a:r>
              <a:rPr lang="ru-RU" b="1" dirty="0" smtClean="0">
                <a:latin typeface="Calibri" pitchFamily="34" charset="0"/>
                <a:ea typeface="Calibri" pitchFamily="34" charset="0"/>
                <a:cs typeface="Times New Roman" pitchFamily="18" charset="0"/>
              </a:rPr>
              <a:t>У</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МК М. З. </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Биболетовой</a:t>
            </a:r>
            <a:r>
              <a:rPr lang="ru-RU" dirty="0" smtClean="0">
                <a:latin typeface="Calibri" pitchFamily="34" charset="0"/>
                <a:ea typeface="Calibri" pitchFamily="34" charset="0"/>
                <a:cs typeface="Times New Roman" pitchFamily="18" charset="0"/>
              </a:rPr>
              <a:t> </a:t>
            </a:r>
            <a:r>
              <a:rPr lang="en-US" dirty="0" smtClean="0">
                <a:latin typeface="Calibri" pitchFamily="34" charset="0"/>
                <a:ea typeface="Calibri" pitchFamily="34" charset="0"/>
                <a:cs typeface="Times New Roman" pitchFamily="18" charset="0"/>
              </a:rPr>
              <a:t>“Enjoy English”5-6</a:t>
            </a:r>
            <a:r>
              <a:rPr lang="ru-RU" dirty="0" err="1" smtClean="0">
                <a:latin typeface="Calibri" pitchFamily="34" charset="0"/>
                <a:ea typeface="Calibri" pitchFamily="34" charset="0"/>
                <a:cs typeface="Times New Roman" pitchFamily="18" charset="0"/>
              </a:rPr>
              <a:t>кл</a:t>
            </a:r>
            <a:r>
              <a:rPr lang="ru-RU" dirty="0" smtClean="0">
                <a:latin typeface="Calibri" pitchFamily="34" charset="0"/>
                <a:ea typeface="Calibri" pitchFamily="34" charset="0"/>
                <a:cs typeface="Times New Roman" pitchFamily="18" charset="0"/>
              </a:rPr>
              <a:t>.</a:t>
            </a:r>
          </a:p>
          <a:p>
            <a:pPr lvl="0" eaLnBrk="0" fontAlgn="base" hangingPunct="0">
              <a:spcBef>
                <a:spcPct val="0"/>
              </a:spcBef>
              <a:spcAft>
                <a:spcPct val="0"/>
              </a:spcAft>
            </a:pPr>
            <a:r>
              <a:rPr kumimoji="0" lang="en-US" b="0" i="0" u="none" strike="noStrike" cap="none" normalizeH="0" baseline="0" dirty="0" smtClean="0">
                <a:ln>
                  <a:noFill/>
                </a:ln>
                <a:solidFill>
                  <a:srgbClr val="FF0000"/>
                </a:solidFill>
                <a:effectLst/>
                <a:latin typeface="Calibri" pitchFamily="34" charset="0"/>
                <a:cs typeface="Times New Roman" pitchFamily="18" charset="0"/>
              </a:rPr>
              <a:t>http://festival.1september.ru/</a:t>
            </a:r>
            <a:endParaRPr kumimoji="0" lang="ru-RU" b="0" i="0" u="none" strike="noStrike" cap="none" normalizeH="0" baseline="0" dirty="0" smtClean="0">
              <a:ln>
                <a:noFill/>
              </a:ln>
              <a:solidFill>
                <a:srgbClr val="FF0000"/>
              </a:solidFill>
              <a:effectLst/>
              <a:latin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lang="ru-RU" dirty="0" smtClean="0">
                <a:latin typeface="Calibri" pitchFamily="34" charset="0"/>
                <a:ea typeface="Calibri" pitchFamily="34" charset="0"/>
                <a:cs typeface="Times New Roman" pitchFamily="18" charset="0"/>
              </a:rPr>
              <a:t>Изучение темы разделительный вопрос с использованием компьютерной презентации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стр.18</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-”Talking about relatives”-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приложение</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стр</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.24</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-План- ко</a:t>
            </a:r>
            <a:r>
              <a:rPr lang="ru-RU" dirty="0" smtClean="0">
                <a:latin typeface="Calibri" pitchFamily="34" charset="0"/>
                <a:ea typeface="Calibri" pitchFamily="34" charset="0"/>
                <a:cs typeface="Times New Roman" pitchFamily="18" charset="0"/>
              </a:rPr>
              <a:t>н</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спект урока по теме:”Школа”- презентация-стр.36.</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-“Learning more about each other”(Past progressive)-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презентация</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стр</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.53</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-ways of writing a letter-</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презентация</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стр</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.79</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-Personal information-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презентация</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ru-RU" b="0"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стр</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.82</a:t>
            </a:r>
            <a:endParaRPr kumimoji="0" lang="ru-RU"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r>
              <a:rPr kumimoji="0" lang="en-US"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”My family”</a:t>
            </a:r>
            <a:r>
              <a:rPr kumimoji="0" lang="ru-RU"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презентация, проект -стр.90</a:t>
            </a:r>
            <a:endParaRPr kumimoji="0" lang="ru-RU" b="0" i="0" u="none" strike="noStrike" cap="none" normalizeH="0" baseline="0" dirty="0" smtClean="0">
              <a:ln>
                <a:noFill/>
              </a:ln>
              <a:solidFill>
                <a:schemeClr val="tx1"/>
              </a:solidFill>
              <a:effectLst/>
              <a:latin typeface="Arial" pitchFamily="34" charset="0"/>
            </a:endParaRPr>
          </a:p>
        </p:txBody>
      </p:sp>
      <p:sp>
        <p:nvSpPr>
          <p:cNvPr id="5" name="Прямоугольник 4"/>
          <p:cNvSpPr/>
          <p:nvPr/>
        </p:nvSpPr>
        <p:spPr>
          <a:xfrm>
            <a:off x="1500166" y="428604"/>
            <a:ext cx="6643734" cy="523220"/>
          </a:xfrm>
          <a:prstGeom prst="rect">
            <a:avLst/>
          </a:prstGeom>
        </p:spPr>
        <p:txBody>
          <a:bodyPr wrap="square">
            <a:spAutoFit/>
          </a:bodyPr>
          <a:lstStyle/>
          <a:p>
            <a:pPr algn="ctr"/>
            <a:r>
              <a:rPr lang="ru-RU" sz="2800" b="1" dirty="0" smtClean="0"/>
              <a:t>Компьютерные презентации</a:t>
            </a:r>
            <a:endParaRPr lang="ru-RU"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childTnLst>
                          </p:cTn>
                        </p:par>
                        <p:par>
                          <p:cTn id="8" fill="hold">
                            <p:stCondLst>
                              <p:cond delay="0"/>
                            </p:stCondLst>
                            <p:childTnLst>
                              <p:par>
                                <p:cTn id="9" presetID="22" presetClass="entr" presetSubtype="4" fill="hold" grpId="0" nodeType="afterEffect">
                                  <p:stCondLst>
                                    <p:cond delay="0"/>
                                  </p:stCondLst>
                                  <p:childTnLst>
                                    <p:set>
                                      <p:cBhvr>
                                        <p:cTn id="10" dur="1" fill="hold">
                                          <p:stCondLst>
                                            <p:cond delay="0"/>
                                          </p:stCondLst>
                                        </p:cTn>
                                        <p:tgtEl>
                                          <p:spTgt spid="20481"/>
                                        </p:tgtEl>
                                        <p:attrNameLst>
                                          <p:attrName>style.visibility</p:attrName>
                                        </p:attrNameLst>
                                      </p:cBhvr>
                                      <p:to>
                                        <p:strVal val="visible"/>
                                      </p:to>
                                    </p:set>
                                    <p:animEffect transition="in" filter="wipe(down)">
                                      <p:cBhvr>
                                        <p:cTn id="11" dur="500"/>
                                        <p:tgtEl>
                                          <p:spTgt spid="204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1"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1357290" y="0"/>
            <a:ext cx="6786578"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err="1" smtClean="0">
                <a:ln>
                  <a:noFill/>
                </a:ln>
                <a:solidFill>
                  <a:schemeClr val="tx1"/>
                </a:solidFill>
                <a:effectLst/>
                <a:latin typeface="Calibri" pitchFamily="34" charset="0"/>
                <a:ea typeface="Calibri" pitchFamily="34" charset="0"/>
                <a:cs typeface="Times New Roman" pitchFamily="18" charset="0"/>
              </a:rPr>
              <a:t>Здоровьесберегающие</a:t>
            </a:r>
            <a:r>
              <a:rPr kumimoji="0" lang="ru-RU" sz="28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технологии на уроках английского языка </a:t>
            </a:r>
            <a:r>
              <a:rPr kumimoji="0" lang="ru-RU" sz="16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направлены на </a:t>
            </a:r>
            <a:endParaRPr kumimoji="0" lang="ru-RU" sz="16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c</a:t>
            </a: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охранение здоровья учащихся( физического, социально-психологического, духовно-нравственного)</a:t>
            </a:r>
            <a:endParaRPr kumimoji="0" lang="ru-RU" sz="1600" b="0" i="0" u="none" strike="noStrike" cap="none" normalizeH="0" baseline="0" dirty="0" smtClean="0">
              <a:ln>
                <a:noFill/>
              </a:ln>
              <a:solidFill>
                <a:schemeClr val="tx1"/>
              </a:solidFill>
              <a:effectLst/>
              <a:latin typeface="Arial" pitchFamily="34" charset="0"/>
            </a:endParaRPr>
          </a:p>
        </p:txBody>
      </p:sp>
      <p:sp>
        <p:nvSpPr>
          <p:cNvPr id="21507" name="Rectangle 3"/>
          <p:cNvSpPr>
            <a:spLocks noChangeArrowheads="1"/>
          </p:cNvSpPr>
          <p:nvPr/>
        </p:nvSpPr>
        <p:spPr bwMode="auto">
          <a:xfrm>
            <a:off x="1142976" y="1357298"/>
            <a:ext cx="7286644"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Пример использования музыки для закрепления грамматического материала</a:t>
            </a:r>
            <a:endParaRPr kumimoji="0" lang="ru-RU" sz="1600" b="0" i="0" u="none" strike="noStrike" cap="none" normalizeH="0" baseline="0" dirty="0" smtClean="0">
              <a:ln>
                <a:noFill/>
              </a:ln>
              <a:solidFill>
                <a:schemeClr val="tx2">
                  <a:lumMod val="75000"/>
                </a:schemeClr>
              </a:solidFill>
              <a:effectLst/>
              <a:latin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 из собственного сочинения Гусевой Т.А. на мотив песни”Я на солнышке лежу”)</a:t>
            </a:r>
            <a:endParaRPr kumimoji="0" lang="ru-RU" sz="1600" b="0" i="0" u="none" strike="noStrike" cap="none" normalizeH="0" baseline="0" dirty="0" smtClean="0">
              <a:ln>
                <a:noFill/>
              </a:ln>
              <a:solidFill>
                <a:schemeClr val="tx2">
                  <a:lumMod val="75000"/>
                </a:schemeClr>
              </a:solidFill>
              <a:effectLst/>
              <a:latin typeface="Arial" pitchFamily="34" charset="0"/>
            </a:endParaRPr>
          </a:p>
        </p:txBody>
      </p:sp>
      <p:sp>
        <p:nvSpPr>
          <p:cNvPr id="21509" name="Rectangle 5"/>
          <p:cNvSpPr>
            <a:spLocks noChangeArrowheads="1"/>
          </p:cNvSpPr>
          <p:nvPr/>
        </p:nvSpPr>
        <p:spPr bwMode="auto">
          <a:xfrm>
            <a:off x="714348" y="1857364"/>
            <a:ext cx="507209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am lying in the sun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 am looking at the sun</a:t>
            </a:r>
            <a:endParaRPr kumimoji="0" lang="ru-RU" sz="800" b="0" i="0" u="none" strike="noStrike" cap="none" normalizeH="0" baseline="0" dirty="0" smtClean="0">
              <a:ln>
                <a:noFill/>
              </a:ln>
              <a:solidFill>
                <a:schemeClr val="tx1"/>
              </a:solidFill>
              <a:effectLst/>
              <a:latin typeface="Arial" pitchFamily="34" charset="0"/>
            </a:endParaRPr>
          </a:p>
          <a:p>
            <a:pPr lvl="0" eaLnBrk="0" fontAlgn="base" hangingPunct="0">
              <a:spcBef>
                <a:spcPct val="0"/>
              </a:spcBef>
              <a:spcAft>
                <a:spcPct val="0"/>
              </a:spcAft>
            </a:pPr>
            <a:r>
              <a:rPr lang="en-US" sz="1400" dirty="0" smtClean="0">
                <a:latin typeface="Calibri" pitchFamily="34" charset="0"/>
                <a:ea typeface="Calibri" pitchFamily="34" charset="0"/>
                <a:cs typeface="Times New Roman" pitchFamily="18" charset="0"/>
              </a:rPr>
              <a:t>Only I am still lying </a:t>
            </a: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Am still looking at the sun</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Little lion is lying here</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He is moving with his ear</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Only I am still lying</a:t>
            </a:r>
            <a:endParaRPr kumimoji="0" lang="ru-RU" sz="8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Am still looking at the sun</a:t>
            </a:r>
            <a:endParaRPr kumimoji="0" lang="en-US" sz="1800" b="0" i="0" u="none" strike="noStrike" cap="none" normalizeH="0" baseline="0" dirty="0" smtClean="0">
              <a:ln>
                <a:noFill/>
              </a:ln>
              <a:solidFill>
                <a:schemeClr val="tx1"/>
              </a:solidFill>
              <a:effectLst/>
              <a:latin typeface="Arial" pitchFamily="34" charset="0"/>
            </a:endParaRPr>
          </a:p>
        </p:txBody>
      </p:sp>
      <p:sp>
        <p:nvSpPr>
          <p:cNvPr id="11" name="Прямоугольник 10"/>
          <p:cNvSpPr/>
          <p:nvPr/>
        </p:nvSpPr>
        <p:spPr>
          <a:xfrm>
            <a:off x="714348" y="3571876"/>
            <a:ext cx="4714908" cy="1815882"/>
          </a:xfrm>
          <a:prstGeom prst="rect">
            <a:avLst/>
          </a:prstGeom>
        </p:spPr>
        <p:txBody>
          <a:bodyPr wrap="square">
            <a:spAutoFit/>
          </a:bodyPr>
          <a:lstStyle/>
          <a:p>
            <a:pPr lvl="0" fontAlgn="base">
              <a:spcBef>
                <a:spcPct val="0"/>
              </a:spcBef>
              <a:spcAft>
                <a:spcPct val="0"/>
              </a:spcAft>
            </a:pPr>
            <a:r>
              <a:rPr lang="ru-RU" sz="1400" dirty="0" smtClean="0">
                <a:solidFill>
                  <a:prstClr val="white"/>
                </a:solidFill>
                <a:latin typeface="Calibri" pitchFamily="34" charset="0"/>
                <a:ea typeface="Calibri" pitchFamily="34" charset="0"/>
                <a:cs typeface="Times New Roman" pitchFamily="18" charset="0"/>
              </a:rPr>
              <a:t>Снять усталость , поднять тонус можно простыми, но достаточно эффективными упражнениями</a:t>
            </a:r>
            <a:endParaRPr lang="ru-RU" sz="800" dirty="0" smtClean="0">
              <a:solidFill>
                <a:prstClr val="white"/>
              </a:solidFill>
              <a:latin typeface="Arial" pitchFamily="34" charset="0"/>
            </a:endParaRPr>
          </a:p>
          <a:p>
            <a:pPr lvl="0" eaLnBrk="0" fontAlgn="base" hangingPunct="0">
              <a:spcBef>
                <a:spcPct val="0"/>
              </a:spcBef>
              <a:spcAft>
                <a:spcPct val="0"/>
              </a:spcAft>
            </a:pPr>
            <a:r>
              <a:rPr lang="ru-RU" sz="1400" dirty="0" smtClean="0">
                <a:solidFill>
                  <a:prstClr val="white"/>
                </a:solidFill>
                <a:latin typeface="Calibri" pitchFamily="34" charset="0"/>
                <a:ea typeface="Calibri" pitchFamily="34" charset="0"/>
                <a:cs typeface="Times New Roman" pitchFamily="18" charset="0"/>
              </a:rPr>
              <a:t>1.энергично разотрите ладонями ушные раковины, при этом произносим</a:t>
            </a:r>
            <a:r>
              <a:rPr lang="en-US" sz="1400" dirty="0" smtClean="0">
                <a:solidFill>
                  <a:prstClr val="white"/>
                </a:solidFill>
                <a:latin typeface="Calibri" pitchFamily="34" charset="0"/>
                <a:ea typeface="Calibri" pitchFamily="34" charset="0"/>
                <a:cs typeface="Times New Roman" pitchFamily="18" charset="0"/>
              </a:rPr>
              <a:t>:</a:t>
            </a:r>
            <a:endParaRPr lang="ru-RU" sz="800" dirty="0" smtClean="0">
              <a:solidFill>
                <a:prstClr val="white"/>
              </a:solidFill>
              <a:latin typeface="Arial" pitchFamily="34" charset="0"/>
            </a:endParaRPr>
          </a:p>
          <a:p>
            <a:pPr lvl="0" eaLnBrk="0" fontAlgn="base" hangingPunct="0">
              <a:spcBef>
                <a:spcPct val="0"/>
              </a:spcBef>
              <a:spcAft>
                <a:spcPct val="0"/>
              </a:spcAft>
            </a:pPr>
            <a:r>
              <a:rPr lang="en-US" sz="1400" dirty="0" smtClean="0">
                <a:solidFill>
                  <a:prstClr val="white"/>
                </a:solidFill>
                <a:latin typeface="Calibri" pitchFamily="34" charset="0"/>
                <a:ea typeface="Calibri" pitchFamily="34" charset="0"/>
                <a:cs typeface="Times New Roman" pitchFamily="18" charset="0"/>
              </a:rPr>
              <a:t>I like cakes</a:t>
            </a:r>
            <a:endParaRPr lang="ru-RU" sz="800" dirty="0" smtClean="0">
              <a:solidFill>
                <a:prstClr val="white"/>
              </a:solidFill>
              <a:latin typeface="Arial" pitchFamily="34" charset="0"/>
            </a:endParaRPr>
          </a:p>
          <a:p>
            <a:pPr lvl="0" eaLnBrk="0" fontAlgn="base" hangingPunct="0">
              <a:spcBef>
                <a:spcPct val="0"/>
              </a:spcBef>
              <a:spcAft>
                <a:spcPct val="0"/>
              </a:spcAft>
            </a:pPr>
            <a:r>
              <a:rPr lang="en-US" sz="1400" dirty="0" smtClean="0">
                <a:solidFill>
                  <a:prstClr val="white"/>
                </a:solidFill>
                <a:latin typeface="Calibri" pitchFamily="34" charset="0"/>
                <a:ea typeface="Calibri" pitchFamily="34" charset="0"/>
                <a:cs typeface="Times New Roman" pitchFamily="18" charset="0"/>
              </a:rPr>
              <a:t>I like tea</a:t>
            </a:r>
            <a:endParaRPr lang="ru-RU" sz="800" dirty="0" smtClean="0">
              <a:solidFill>
                <a:prstClr val="white"/>
              </a:solidFill>
              <a:latin typeface="Arial" pitchFamily="34" charset="0"/>
            </a:endParaRPr>
          </a:p>
          <a:p>
            <a:pPr lvl="0" eaLnBrk="0" fontAlgn="base" hangingPunct="0">
              <a:spcBef>
                <a:spcPct val="0"/>
              </a:spcBef>
              <a:spcAft>
                <a:spcPct val="0"/>
              </a:spcAft>
            </a:pPr>
            <a:r>
              <a:rPr lang="en-US" sz="1400" dirty="0" smtClean="0">
                <a:solidFill>
                  <a:prstClr val="white"/>
                </a:solidFill>
                <a:latin typeface="Calibri" pitchFamily="34" charset="0"/>
                <a:ea typeface="Calibri" pitchFamily="34" charset="0"/>
                <a:cs typeface="Times New Roman" pitchFamily="18" charset="0"/>
              </a:rPr>
              <a:t>I like the girls</a:t>
            </a:r>
            <a:endParaRPr lang="ru-RU" sz="800" dirty="0" smtClean="0">
              <a:solidFill>
                <a:prstClr val="white"/>
              </a:solidFill>
              <a:latin typeface="Arial" pitchFamily="34" charset="0"/>
            </a:endParaRPr>
          </a:p>
          <a:p>
            <a:pPr lvl="0" eaLnBrk="0" fontAlgn="base" hangingPunct="0">
              <a:spcBef>
                <a:spcPct val="0"/>
              </a:spcBef>
              <a:spcAft>
                <a:spcPct val="0"/>
              </a:spcAft>
            </a:pPr>
            <a:r>
              <a:rPr lang="en-US" sz="1400" dirty="0" smtClean="0">
                <a:solidFill>
                  <a:prstClr val="white"/>
                </a:solidFill>
                <a:latin typeface="Calibri" pitchFamily="34" charset="0"/>
                <a:ea typeface="Calibri" pitchFamily="34" charset="0"/>
                <a:cs typeface="Times New Roman" pitchFamily="18" charset="0"/>
              </a:rPr>
              <a:t>And they like me.</a:t>
            </a:r>
            <a:endParaRPr lang="ru-RU" sz="800" dirty="0" smtClean="0">
              <a:solidFill>
                <a:prstClr val="white"/>
              </a:solidFill>
              <a:latin typeface="Arial" pitchFamily="34" charset="0"/>
            </a:endParaRPr>
          </a:p>
        </p:txBody>
      </p:sp>
      <p:pic>
        <p:nvPicPr>
          <p:cNvPr id="14" name="Рисунок 13" descr="DSC01369.JPG"/>
          <p:cNvPicPr>
            <a:picLocks noChangeAspect="1"/>
          </p:cNvPicPr>
          <p:nvPr/>
        </p:nvPicPr>
        <p:blipFill>
          <a:blip r:embed="rId2" cstate="print"/>
          <a:stretch>
            <a:fillRect/>
          </a:stretch>
        </p:blipFill>
        <p:spPr>
          <a:xfrm>
            <a:off x="5072066" y="2143116"/>
            <a:ext cx="3714744" cy="3000396"/>
          </a:xfrm>
          <a:prstGeom prst="heptagon">
            <a:avLst/>
          </a:prstGeom>
          <a:ln>
            <a:solidFill>
              <a:schemeClr val="tx2">
                <a:lumMod val="50000"/>
              </a:schemeClr>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21505">
                                            <p:txEl>
                                              <p:pRg st="0" end="0"/>
                                            </p:txEl>
                                          </p:spTgt>
                                        </p:tgtEl>
                                        <p:attrNameLst>
                                          <p:attrName>style.visibility</p:attrName>
                                        </p:attrNameLst>
                                      </p:cBhvr>
                                      <p:to>
                                        <p:strVal val="visible"/>
                                      </p:to>
                                    </p:set>
                                    <p:anim to="" calcmode="lin" valueType="num">
                                      <p:cBhvr>
                                        <p:cTn id="7" dur="1" fill="hold"/>
                                        <p:tgtEl>
                                          <p:spTgt spid="21505">
                                            <p:txEl>
                                              <p:pRg st="0" end="0"/>
                                            </p:txEl>
                                          </p:spTgt>
                                        </p:tgtEl>
                                        <p:attrNameLst>
                                          <p:attrName/>
                                        </p:attrNameLst>
                                      </p:cBhvr>
                                    </p:anim>
                                  </p:childTnLst>
                                </p:cTn>
                              </p:par>
                            </p:childTnLst>
                          </p:cTn>
                        </p:par>
                        <p:par>
                          <p:cTn id="8" fill="hold">
                            <p:stCondLst>
                              <p:cond delay="0"/>
                            </p:stCondLst>
                            <p:childTnLst>
                              <p:par>
                                <p:cTn id="9" presetID="15"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1000" fill="hold"/>
                                        <p:tgtEl>
                                          <p:spTgt spid="14"/>
                                        </p:tgtEl>
                                        <p:attrNameLst>
                                          <p:attrName>ppt_w</p:attrName>
                                        </p:attrNameLst>
                                      </p:cBhvr>
                                      <p:tavLst>
                                        <p:tav tm="0">
                                          <p:val>
                                            <p:fltVal val="0"/>
                                          </p:val>
                                        </p:tav>
                                        <p:tav tm="100000">
                                          <p:val>
                                            <p:strVal val="#ppt_w"/>
                                          </p:val>
                                        </p:tav>
                                      </p:tavLst>
                                    </p:anim>
                                    <p:anim calcmode="lin" valueType="num">
                                      <p:cBhvr>
                                        <p:cTn id="12" dur="1000" fill="hold"/>
                                        <p:tgtEl>
                                          <p:spTgt spid="14"/>
                                        </p:tgtEl>
                                        <p:attrNameLst>
                                          <p:attrName>ppt_h</p:attrName>
                                        </p:attrNameLst>
                                      </p:cBhvr>
                                      <p:tavLst>
                                        <p:tav tm="0">
                                          <p:val>
                                            <p:fltVal val="0"/>
                                          </p:val>
                                        </p:tav>
                                        <p:tav tm="100000">
                                          <p:val>
                                            <p:strVal val="#ppt_h"/>
                                          </p:val>
                                        </p:tav>
                                      </p:tavLst>
                                    </p:anim>
                                    <p:anim calcmode="lin" valueType="num">
                                      <p:cBhvr>
                                        <p:cTn id="13"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000"/>
                            </p:stCondLst>
                            <p:childTnLst>
                              <p:par>
                                <p:cTn id="16" presetID="29" presetClass="entr" presetSubtype="0" fill="hold" nodeType="afterEffect">
                                  <p:stCondLst>
                                    <p:cond delay="0"/>
                                  </p:stCondLst>
                                  <p:childTnLst>
                                    <p:set>
                                      <p:cBhvr>
                                        <p:cTn id="17" dur="1" fill="hold">
                                          <p:stCondLst>
                                            <p:cond delay="0"/>
                                          </p:stCondLst>
                                        </p:cTn>
                                        <p:tgtEl>
                                          <p:spTgt spid="21505">
                                            <p:txEl>
                                              <p:pRg st="1" end="1"/>
                                            </p:txEl>
                                          </p:spTgt>
                                        </p:tgtEl>
                                        <p:attrNameLst>
                                          <p:attrName>style.visibility</p:attrName>
                                        </p:attrNameLst>
                                      </p:cBhvr>
                                      <p:to>
                                        <p:strVal val="visible"/>
                                      </p:to>
                                    </p:set>
                                    <p:anim calcmode="lin" valueType="num">
                                      <p:cBhvr>
                                        <p:cTn id="18" dur="1000" fill="hold"/>
                                        <p:tgtEl>
                                          <p:spTgt spid="21505">
                                            <p:txEl>
                                              <p:pRg st="1" end="1"/>
                                            </p:txEl>
                                          </p:spTgt>
                                        </p:tgtEl>
                                        <p:attrNameLst>
                                          <p:attrName>ppt_x</p:attrName>
                                        </p:attrNameLst>
                                      </p:cBhvr>
                                      <p:tavLst>
                                        <p:tav tm="0">
                                          <p:val>
                                            <p:strVal val="#ppt_x-.2"/>
                                          </p:val>
                                        </p:tav>
                                        <p:tav tm="100000">
                                          <p:val>
                                            <p:strVal val="#ppt_x"/>
                                          </p:val>
                                        </p:tav>
                                      </p:tavLst>
                                    </p:anim>
                                    <p:anim calcmode="lin" valueType="num">
                                      <p:cBhvr>
                                        <p:cTn id="19" dur="1000" fill="hold"/>
                                        <p:tgtEl>
                                          <p:spTgt spid="2150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1505">
                                            <p:txEl>
                                              <p:pRg st="1" end="1"/>
                                            </p:txEl>
                                          </p:spTgt>
                                        </p:tgtEl>
                                      </p:cBhvr>
                                    </p:animEffect>
                                  </p:childTnLst>
                                </p:cTn>
                              </p:par>
                            </p:childTnLst>
                          </p:cTn>
                        </p:par>
                        <p:par>
                          <p:cTn id="21" fill="hold">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21507"/>
                                        </p:tgtEl>
                                        <p:attrNameLst>
                                          <p:attrName>style.visibility</p:attrName>
                                        </p:attrNameLst>
                                      </p:cBhvr>
                                      <p:to>
                                        <p:strVal val="visible"/>
                                      </p:to>
                                    </p:set>
                                    <p:animScale>
                                      <p:cBhvr>
                                        <p:cTn id="24" dur="1000" decel="50000" fill="hold">
                                          <p:stCondLst>
                                            <p:cond delay="0"/>
                                          </p:stCondLst>
                                        </p:cTn>
                                        <p:tgtEl>
                                          <p:spTgt spid="215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1507"/>
                                        </p:tgtEl>
                                        <p:attrNameLst>
                                          <p:attrName>ppt_x</p:attrName>
                                          <p:attrName>ppt_y</p:attrName>
                                        </p:attrNameLst>
                                      </p:cBhvr>
                                    </p:animMotion>
                                    <p:animEffect transition="in" filter="fade">
                                      <p:cBhvr>
                                        <p:cTn id="26"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311</TotalTime>
  <Words>2254</Words>
  <Application>Microsoft Office PowerPoint</Application>
  <PresentationFormat>Экран (4:3)</PresentationFormat>
  <Paragraphs>202</Paragraphs>
  <Slides>16</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Метро</vt:lpstr>
      <vt:lpstr>Слайд 1</vt:lpstr>
      <vt:lpstr>Слайд 2</vt:lpstr>
      <vt:lpstr>Слайд 3</vt:lpstr>
      <vt:lpstr>Основные принципы,положенные в основу построения курса</vt:lpstr>
      <vt:lpstr>“Enjoy English”5-6кл. и новые педагогические технологии.</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Марина</dc:creator>
  <cp:lastModifiedBy>Марина</cp:lastModifiedBy>
  <cp:revision>75</cp:revision>
  <dcterms:created xsi:type="dcterms:W3CDTF">2009-11-09T16:46:53Z</dcterms:created>
  <dcterms:modified xsi:type="dcterms:W3CDTF">2009-11-17T19:12:58Z</dcterms:modified>
</cp:coreProperties>
</file>