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9" r:id="rId3"/>
    <p:sldId id="264" r:id="rId4"/>
    <p:sldId id="265" r:id="rId5"/>
    <p:sldId id="269" r:id="rId6"/>
    <p:sldId id="273" r:id="rId7"/>
    <p:sldId id="268" r:id="rId8"/>
    <p:sldId id="267" r:id="rId9"/>
    <p:sldId id="271" r:id="rId10"/>
    <p:sldId id="270" r:id="rId11"/>
    <p:sldId id="266" r:id="rId12"/>
    <p:sldId id="272" r:id="rId13"/>
    <p:sldId id="274" r:id="rId14"/>
    <p:sldId id="275" r:id="rId15"/>
    <p:sldId id="261" r:id="rId16"/>
    <p:sldId id="260" r:id="rId17"/>
    <p:sldId id="276" r:id="rId18"/>
    <p:sldId id="26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F2FDF7"/>
    <a:srgbClr val="800040"/>
    <a:srgbClr val="FF0080"/>
    <a:srgbClr val="5D7E9D"/>
    <a:srgbClr val="FFFDDD"/>
    <a:srgbClr val="CEC339"/>
    <a:srgbClr val="FF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48" autoAdjust="0"/>
    <p:restoredTop sz="92980" autoAdjust="0"/>
  </p:normalViewPr>
  <p:slideViewPr>
    <p:cSldViewPr snapToObjects="1">
      <p:cViewPr varScale="1">
        <p:scale>
          <a:sx n="68" d="100"/>
          <a:sy n="68" d="100"/>
        </p:scale>
        <p:origin x="-1104" y="-90"/>
      </p:cViewPr>
      <p:guideLst>
        <p:guide orient="horz"/>
        <p:guide orient="horz" pos="192"/>
        <p:guide orient="horz" pos="96"/>
        <p:guide/>
        <p:guide pos="48"/>
        <p:guide pos="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4F7DFBE-C20B-4E4D-B515-5148C53528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3311F76-4439-4AC0-A764-2BF9CB4A5B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599FB-26AA-4340-AE6C-00CFF68B250E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5C7A81-1D02-4F7A-9B6A-89B79D0C16DB}" type="slidenum">
              <a:rPr lang="en-US"/>
              <a:pPr/>
              <a:t>2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05AAA8-D86F-41BA-B7C5-2F3B3EE4E048}" type="slidenum">
              <a:rPr lang="en-US"/>
              <a:pPr/>
              <a:t>6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9C2DA-0069-431E-93CF-B07E7D36546D}" type="slidenum">
              <a:rPr lang="en-US"/>
              <a:pPr/>
              <a:t>15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05AAA8-D86F-41BA-B7C5-2F3B3EE4E048}" type="slidenum">
              <a:rPr lang="en-US"/>
              <a:pPr/>
              <a:t>16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2214F4-6D2E-4CFE-9E4A-70122C0CBC31}" type="slidenum">
              <a:rPr lang="en-US"/>
              <a:pPr/>
              <a:t>18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 userDrawn="1"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GB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1447A3-BCD0-4B66-BB7C-7E931184C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ED79F-A672-401D-B71F-EAD3B703C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492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492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568B6-0C5B-42ED-8D38-482F04B50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123D8-4A16-4B9E-A4BC-FC64B02F13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CCD03-38C5-429C-99E6-6E0DBB24B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D3F29-80BC-4B93-BCF9-DE3C659EF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3C91D-BBF5-4556-9C0E-4B3BFF50D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AE9B9-3B33-427A-9450-DFC4BC5059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949B1-5691-468A-B327-68D0A11371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6DA75-6F8B-4546-ABCF-67E88D9B87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A60B0-A519-447F-8AA4-9FE20A8D4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F2BC2-B302-4195-BCFF-C880E09AD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CB379-C6EF-48D3-8685-75CAC9D36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4764EA3-78A9-4DA9-8513-DB03CCF89D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tea4er.ru/forum/161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it-n.ru/board.aspx?cat_no=14410&amp;tmpl=Thread&amp;BoardId=15211&amp;ThreadId=30062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etodisty.ru/m/files/view/-uchis_pisat_esse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hyperlink" Target="http://metodisty.ru/m/files/view/Strategie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P1020563.MOV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lyudi_kotorimi_mi_gordimsya_FilinaT-I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_Worry_11%20&#1082;&#1083;&#1072;&#1089;&#1089;/Worry%20%20.pptx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esentationmagazine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21.jpeg"/><Relationship Id="rId4" Type="http://schemas.openxmlformats.org/officeDocument/2006/relationships/image" Target="../media/image2.png"/><Relationship Id="rId9" Type="http://schemas.openxmlformats.org/officeDocument/2006/relationships/hyperlink" Target="http://www.englishteachers.ru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hyperlink" Target="http://www.englishteachers.ru/forum/index.php?showtopic=1911" TargetMode="External"/><Relationship Id="rId5" Type="http://schemas.openxmlformats.org/officeDocument/2006/relationships/image" Target="../media/image3.png"/><Relationship Id="rId10" Type="http://schemas.openxmlformats.org/officeDocument/2006/relationships/hyperlink" Target="http://www.englishteachers.ru/forum/index.php?showtopic=1785&amp;st=0&amp;p=43406&amp;hl=+%D0%B0%D0%BF%D1%80%D0%BE%D0%B1%D0%B0%D1%86%D0%B8%D1%8F%20+%D1%83%D1%87%D0%B5%D0%B1%D0%BD%D0%B8%D0%BA%D0%BE%D0%B2&amp;fromsearch=1&amp;#entry43406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nglishteachers.ru/forum/index.php?showtopic=1839&amp;view=findpost&amp;p=47117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englishteachers.ru/forum/index.php?showtopic=1839&amp;view=findpost&amp;p=4687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englishteachers.ru/forum/index.php?showtopic=1839&amp;view=findpost&amp;p=46357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nglishteachers.ru/forum/index.php?showtopic=1821&amp;view=findpost&amp;p=46063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hyperlink" Target="&#1058;_Leaves%20of%20Autumn%20_11&#1082;&#1083;&#1072;&#1089;&#1089;_U1_L1,2/Leaves%20of%20Autumn_11%20&#1082;&#1083;&#1072;&#1089;&#1089;%20.pptx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2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" y="-28575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01" descr="card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050" y="-28575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00" descr="card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9050" y="-28575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9" descr="card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9050" y="-28575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93"/>
          <p:cNvSpPr txBox="1">
            <a:spLocks noChangeArrowheads="1"/>
          </p:cNvSpPr>
          <p:nvPr/>
        </p:nvSpPr>
        <p:spPr bwMode="auto">
          <a:xfrm>
            <a:off x="3124200" y="442913"/>
            <a:ext cx="5105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b="1">
                <a:solidFill>
                  <a:srgbClr val="FF0080"/>
                </a:solidFill>
              </a:rPr>
              <a:t>WINTER</a:t>
            </a:r>
            <a:endParaRPr lang="en-US" sz="9600">
              <a:solidFill>
                <a:srgbClr val="FF0080"/>
              </a:solidFill>
            </a:endParaRPr>
          </a:p>
        </p:txBody>
      </p:sp>
      <p:sp>
        <p:nvSpPr>
          <p:cNvPr id="3079" name="Text Box 90"/>
          <p:cNvSpPr txBox="1">
            <a:spLocks noChangeArrowheads="1"/>
          </p:cNvSpPr>
          <p:nvPr/>
        </p:nvSpPr>
        <p:spPr bwMode="auto">
          <a:xfrm>
            <a:off x="3352800" y="1677988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chemeClr val="bg2"/>
                </a:solidFill>
              </a:rPr>
              <a:t>Template</a:t>
            </a:r>
            <a:endParaRPr lang="en-US"/>
          </a:p>
        </p:txBody>
      </p:sp>
      <p:pic>
        <p:nvPicPr>
          <p:cNvPr id="3080" name="Picture 98" descr="card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9050" y="-28575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Rectangle 105"/>
          <p:cNvSpPr>
            <a:spLocks noChangeArrowheads="1"/>
          </p:cNvSpPr>
          <p:nvPr/>
        </p:nvSpPr>
        <p:spPr bwMode="auto">
          <a:xfrm>
            <a:off x="5715000" y="166688"/>
            <a:ext cx="144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/>
          </a:p>
        </p:txBody>
      </p:sp>
      <p:pic>
        <p:nvPicPr>
          <p:cNvPr id="15" name="Рисунок 14" descr="Безымянный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4200" y="1376772"/>
            <a:ext cx="2100953" cy="2705873"/>
          </a:xfrm>
          <a:prstGeom prst="rect">
            <a:avLst/>
          </a:prstGeom>
          <a:ln w="38100">
            <a:solidFill>
              <a:srgbClr val="002060"/>
            </a:solidFill>
          </a:ln>
          <a:effectLst>
            <a:softEdge rad="31750"/>
          </a:effectLst>
        </p:spPr>
      </p:pic>
      <p:pic>
        <p:nvPicPr>
          <p:cNvPr id="16" name="Picture 4" descr="autors_kmy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155458">
            <a:off x="5782584" y="1326192"/>
            <a:ext cx="2011991" cy="267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7" name="Picture 5" descr="autors_kki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966115">
            <a:off x="993874" y="1436507"/>
            <a:ext cx="1918188" cy="249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8" name="TextBox 17"/>
          <p:cNvSpPr txBox="1"/>
          <p:nvPr/>
        </p:nvSpPr>
        <p:spPr>
          <a:xfrm>
            <a:off x="792163" y="263525"/>
            <a:ext cx="70627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2FDF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“Happy English.ru”</a:t>
            </a:r>
            <a:endParaRPr lang="ru-RU" sz="5400" dirty="0">
              <a:solidFill>
                <a:srgbClr val="F2FDF7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1580" y="4257092"/>
            <a:ext cx="6876764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Апробация учебника для 11 класса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2011-2012 учебный год</a:t>
            </a:r>
          </a:p>
          <a:p>
            <a:pPr algn="ctr">
              <a:defRPr/>
            </a:pPr>
            <a:r>
              <a:rPr lang="ru-RU" sz="2400" b="1" dirty="0" err="1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Митюгина</a:t>
            </a:r>
            <a:r>
              <a:rPr lang="ru-RU" sz="24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Татьяна Геннадьевна, учитель английского языка МБОУ </a:t>
            </a:r>
            <a:r>
              <a:rPr lang="ru-RU" sz="2400" b="1" dirty="0" err="1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Кокинская</a:t>
            </a:r>
            <a:r>
              <a:rPr lang="ru-RU" sz="24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 Брянской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5" descr="card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4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5" descr="card5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6" descr="card4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Подготовка к ЕГЭ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7644" y="1318022"/>
            <a:ext cx="748883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Рубрика «Готовься к экзаменам»- Рекомендации ,упражнения и задания по написанию писем личного и официального характера и образцы их выполнения.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Рубрика «Готовься к экзаменам»- Рекомендации ,упражнения и задания по написанию эссе с аргументацией за и против и эссе с элементами рассуждения и образцы их выполнения.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Рубрика «Готовься к экзаменам»- рекомендации , упражнения и задания и образцы их выполнения к разделу «Чтение».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Рубрика «Готовься к экзаменам»- Рекомендации, упражнения, задания образцы их выполнения к разделу «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7" descr="car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1238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6"/>
          <p:cNvSpPr txBox="1">
            <a:spLocks/>
          </p:cNvSpPr>
          <p:nvPr/>
        </p:nvSpPr>
        <p:spPr>
          <a:xfrm>
            <a:off x="6858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11430"/>
                <a:solidFill>
                  <a:srgbClr val="19191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Дополнительные материалы</a:t>
            </a:r>
            <a:endParaRPr kumimoji="0" lang="ru-RU" sz="3600" b="1" i="0" u="none" strike="noStrike" kern="0" cap="none" spc="0" normalizeH="0" baseline="0" noProof="0" dirty="0">
              <a:ln w="11430"/>
              <a:solidFill>
                <a:srgbClr val="19191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6" descr="card4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7" descr="card2"/>
          <p:cNvPicPr>
            <a:picLocks noChangeAspect="1" noChangeArrowheads="1"/>
          </p:cNvPicPr>
          <p:nvPr/>
        </p:nvPicPr>
        <p:blipFill>
          <a:blip r:embed="rId2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38300" y="1700808"/>
            <a:ext cx="72771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Видео фрагменты сайта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YouTube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(каталог);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Собственные разработки к урокам по тематике общения;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работы учеников;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Грамматические таблицы (справочник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“Grammar Support”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Дополнительные материалы для подготовки к ЕГЭ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Митюгина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Т.Г. презентация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http://metodisty.ru/...chis_pisat_esse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Чадаева М.А. презентация и тренажер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http://www.it-n.ru/b...ThreadId=300621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мастер-класса Киреевой Т.В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http://tea4er.ru/forum/161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Александрова Л.Н. 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Strategies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http://metodisty.ru/...view/Strategies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/>
              <a:t/>
            </a:r>
            <a:br>
              <a:rPr lang="en-US" sz="1400" dirty="0" smtClean="0"/>
            </a:b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pPr>
              <a:buFont typeface="Arial" pitchFamily="34" charset="0"/>
              <a:buChar char="•"/>
            </a:pP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7" descr="car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282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6" descr="card4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7" descr="card2"/>
          <p:cNvPicPr>
            <a:picLocks noChangeAspect="1" noChangeArrowheads="1"/>
          </p:cNvPicPr>
          <p:nvPr/>
        </p:nvPicPr>
        <p:blipFill>
          <a:blip r:embed="rId2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10203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23628" y="1448780"/>
            <a:ext cx="7296810" cy="410445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6" descr="car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3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6" descr="card4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38300" y="944724"/>
            <a:ext cx="6680286" cy="5067803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5" descr="card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4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1020563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5669" y="764704"/>
            <a:ext cx="6528726" cy="489654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35" descr="card5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9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5" descr="card5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304764"/>
            <a:ext cx="727280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ученических исследовательских проектов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9-11 класс «Люди, которыми мы гордимся»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Гончаров Дмитрий 11 класс   1 место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http://metodisty.ru/m/files/view/lyudi_kotorimi_mi_gordimsya_FilinaT-I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(Диплом 1 степени, Благодарность)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1" descr="Filina Goncharov_D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3134303"/>
            <a:ext cx="1801232" cy="255105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4" descr="Mitugina_T_G_1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104964"/>
            <a:ext cx="1823925" cy="258039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в конкурсе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8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5" descr="card5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Лекции для учителей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300" y="1417638"/>
            <a:ext cx="711016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Лекции для учителей  г.Почеп и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Почепского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(октябрь)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опыта работы  по УМК К.Кауфман 10-11 класс»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«Использование  ИКТ на уроках английского языка»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Лекции для учителей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г.Клинцы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Клинцовского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(декабрь)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опыта работы  по УМК К.Кауфман 10-11 класс»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«Использование  ИКТ на уроках английского языка»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Лекции для учителей г.Карачев и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Карачевского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(январь)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опыта работы  по УМК К.Кауфман 10-11 класс»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«Использование  ИКТ на уроках английского языка»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Лекции для учителей г.Брянска и Брянского района 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(март)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опыта работы  по УМК К.Кауфман 10-11 класс»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«Использование  ИКТ на уроках английского языка»</a:t>
            </a:r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car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1238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6" descr="card4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7" descr="card2"/>
          <p:cNvPicPr>
            <a:picLocks noChangeAspect="1" noChangeArrowheads="1"/>
          </p:cNvPicPr>
          <p:nvPr/>
        </p:nvPicPr>
        <p:blipFill>
          <a:blip r:embed="rId2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9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Заключительная тема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 descr="Рисунок2.png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71700" y="1417638"/>
            <a:ext cx="5920230" cy="4495638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4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0"/>
          <p:cNvSpPr>
            <a:spLocks noChangeArrowheads="1"/>
          </p:cNvSpPr>
          <p:nvPr/>
        </p:nvSpPr>
        <p:spPr bwMode="auto">
          <a:xfrm>
            <a:off x="755650" y="1268413"/>
            <a:ext cx="8208963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Text Box 45"/>
          <p:cNvSpPr txBox="1">
            <a:spLocks noChangeArrowheads="1"/>
          </p:cNvSpPr>
          <p:nvPr/>
        </p:nvSpPr>
        <p:spPr bwMode="auto">
          <a:xfrm>
            <a:off x="1258888" y="5422900"/>
            <a:ext cx="7164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GB" sz="2000" b="1" dirty="0" smtClean="0">
                <a:cs typeface="Arial" charset="0"/>
              </a:rPr>
              <a:t>  </a:t>
            </a:r>
            <a:endParaRPr lang="en-US" sz="2000" b="1" dirty="0">
              <a:cs typeface="Arial" charset="0"/>
            </a:endParaRPr>
          </a:p>
        </p:txBody>
      </p:sp>
      <p:pic>
        <p:nvPicPr>
          <p:cNvPr id="16389" name="Picture 35" descr="card5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ресурсы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38300" y="1417638"/>
            <a:ext cx="6498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Шаблон презентации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  <a:hlinkClick r:id="rId8"/>
              </a:rPr>
              <a:t>www.presentationmagazine.com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 с сайта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http://www.englishteachers.ru/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 из личного архива автора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  учеников публикуются с согласия их родителей 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_1e989_58fd92de_XL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23728" y="2960948"/>
            <a:ext cx="4609598" cy="305769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2" name="TextBox 11"/>
          <p:cNvSpPr txBox="1"/>
          <p:nvPr/>
        </p:nvSpPr>
        <p:spPr>
          <a:xfrm rot="21446816">
            <a:off x="694049" y="4747196"/>
            <a:ext cx="6858000" cy="523220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Tatyana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Mityugina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4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5" descr="card5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636" y="332656"/>
            <a:ext cx="3048000" cy="1752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26106" y="332656"/>
            <a:ext cx="1908212" cy="82689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95636" y="2085256"/>
            <a:ext cx="7560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b="1" dirty="0" smtClean="0">
              <a:hlinkClick r:id="rId10"/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hlinkClick r:id="rId10"/>
              </a:rPr>
              <a:t>http://www.englishteachers.ru/forum/index.php?showtopic=1785&amp;st=0&amp;p=43406&amp;hl=+%D0%B0%D0%BF%D1%80%D0%BE%D0%B1%D0%B0%D1%86%D0%B8%D1%8F%20+%D1%83%D1%87%D0%B5%D0%B1%D0%BD%D0%B8%D0%BA%D0%BE%D0%B2&amp;fromsearch=1&amp;#entry43406</a:t>
            </a:r>
            <a:r>
              <a:rPr lang="ru-RU" b="1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b="1" dirty="0"/>
          </a:p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hlinkClick r:id="rId11"/>
              </a:rPr>
              <a:t>http://www.englishteachers.ru/forum/index.php?showtopic=1911</a:t>
            </a:r>
            <a:endParaRPr lang="ru-RU" b="1" dirty="0" smtClean="0"/>
          </a:p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43636" y="1823646"/>
            <a:ext cx="42844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Апробация учебника 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708" y="3645024"/>
            <a:ext cx="637270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Дневник учителя  </a:t>
            </a:r>
          </a:p>
          <a:p>
            <a:pPr algn="ctr"/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Митюгиной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Татьяны Геннадьевны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6" descr="car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2026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6" descr="card4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Планирование работы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300" y="4460344"/>
            <a:ext cx="6678116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Units 1-2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http://www.englishte...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indpost&amp;p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=46357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 3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http://www.englishte...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indpost&amp;p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7"/>
              </a:rPr>
              <a:t>=46878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 4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http://www.englishte...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indpost&amp;p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8"/>
              </a:rPr>
              <a:t>=47117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1628800"/>
            <a:ext cx="7511752" cy="283154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классе мы работали по УМК Кауфман и с нетерпением ждали его продолжения для 11 класса.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 появился только в августе. Я читала его как роман с продолжением: мне было все интересно - лексика, грамматика, сюжет. Читала и не могла оторваться, по ходу чтения представляла как дать тот или другой материал, что я буду делать на этом конкретном уроке. Представляла своих учеников, что может заинтересовать их, как они воспримут.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5" descr="card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29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5" descr="card5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6" descr="card4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Подготовка к урокам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6" descr="Рисунок4.png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1417638"/>
            <a:ext cx="3780420" cy="27910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1367644" y="4208692"/>
            <a:ext cx="73191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конкур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ах презентаций к авторской песне  УМК “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Happy English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К.Кауфман. М.Кауфман.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“Leaves of Autumn”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http://www.englishteachers.ru/forum/index.php?showtopic=1821&amp;view=findpost&amp;p=46063</a:t>
            </a:r>
            <a:endParaRPr lang="ru-RU" sz="20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(Благодарности за участие)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7" descr="car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282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6" descr="card4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7" descr="card2"/>
          <p:cNvPicPr>
            <a:picLocks noChangeAspect="1" noChangeArrowheads="1"/>
          </p:cNvPicPr>
          <p:nvPr/>
        </p:nvPicPr>
        <p:blipFill>
          <a:blip r:embed="rId2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Мой 11 класс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P10203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67644" y="1610386"/>
            <a:ext cx="6785620" cy="381691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8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5" descr="card5"/>
          <p:cNvPicPr>
            <a:picLocks noChangeAspect="1" noChangeArrowheads="1"/>
          </p:cNvPicPr>
          <p:nvPr/>
        </p:nvPicPr>
        <p:blipFill>
          <a:blip r:embed="rId4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6" descr="card4"/>
          <p:cNvPicPr>
            <a:picLocks noChangeAspect="1" noChangeArrowheads="1"/>
          </p:cNvPicPr>
          <p:nvPr/>
        </p:nvPicPr>
        <p:blipFill>
          <a:blip r:embed="rId5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7" descr="card2"/>
          <p:cNvPicPr>
            <a:picLocks noChangeAspect="1" noChangeArrowheads="1"/>
          </p:cNvPicPr>
          <p:nvPr/>
        </p:nvPicPr>
        <p:blipFill>
          <a:blip r:embed="rId6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8" descr="card1"/>
          <p:cNvPicPr>
            <a:picLocks noChangeAspect="1" noChangeArrowheads="1"/>
          </p:cNvPicPr>
          <p:nvPr/>
        </p:nvPicPr>
        <p:blipFill>
          <a:blip r:embed="rId7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Начало работы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36676" y="1592796"/>
            <a:ext cx="6750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65276" y="1592796"/>
            <a:ext cx="67501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до тебя не знал такой любви.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Твой образ вновь и вновь я возвращаю.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Мой мир перевернув тебе пришлось уйти.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Живу я во вчера, как дальше быть не знаю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листья осени меня лишь окружают.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Весь мир под осенними листьями скрыт: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Кружат у окна они, падают сверху на крыши.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 мира они пролетят чтоб достичь,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Шепнуть тебе о любви моей, слышишь?</a:t>
            </a:r>
          </a:p>
          <a:p>
            <a:pPr algn="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Алина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Жевлакова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44308" y="1340768"/>
            <a:ext cx="17996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47569" y="4569250"/>
            <a:ext cx="1320270" cy="161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6" descr="car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488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6" descr="card4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19191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Тематика общения</a:t>
            </a:r>
            <a:endParaRPr lang="ru-RU" b="1" dirty="0">
              <a:ln w="11430"/>
              <a:solidFill>
                <a:srgbClr val="19191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2620" y="1232756"/>
            <a:ext cx="74238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тема учебника- «Кем быть и каким быть?»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Система выпускных школьных экзаменов в Англии, США, России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Университеты Англии и России. Вступительные экзамены.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Какой информацией надо обладать иностранцу, чтобы поступить в английский университет?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Как воспользоваться информацией из Интернета?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Условия жизни и быта на кампусе и вне его.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5" descr="card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29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5" descr="card5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6" descr="card4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smtClean="0">
                <a:ln w="11430"/>
                <a:solidFill>
                  <a:srgbClr val="19191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Тематика общения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19191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300" y="1417638"/>
            <a:ext cx="70485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Глобализация- плюсы и минусы.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Экологические катастрофы и их влияние на ситуацию в мире.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Какими качествами надо обладать, чтобы найти достойную работу после окончания школы?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Как составлять резюме и вести себя на интервью?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    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6" descr="car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3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5" descr="card5"/>
          <p:cNvPicPr>
            <a:picLocks noChangeAspect="1" noChangeArrowheads="1"/>
          </p:cNvPicPr>
          <p:nvPr/>
        </p:nvPicPr>
        <p:blipFill>
          <a:blip r:embed="rId3" cstate="print"/>
          <a:srcRect l="82158"/>
          <a:stretch>
            <a:fillRect/>
          </a:stretch>
        </p:blipFill>
        <p:spPr bwMode="auto">
          <a:xfrm>
            <a:off x="0" y="-28575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6" descr="card4"/>
          <p:cNvPicPr>
            <a:picLocks noChangeAspect="1" noChangeArrowheads="1"/>
          </p:cNvPicPr>
          <p:nvPr/>
        </p:nvPicPr>
        <p:blipFill>
          <a:blip r:embed="rId2" cstate="print"/>
          <a:srcRect l="82158"/>
          <a:stretch>
            <a:fillRect/>
          </a:stretch>
        </p:blipFill>
        <p:spPr bwMode="auto">
          <a:xfrm>
            <a:off x="0" y="0"/>
            <a:ext cx="16383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card2"/>
          <p:cNvPicPr>
            <a:picLocks noChangeAspect="1" noChangeArrowheads="1"/>
          </p:cNvPicPr>
          <p:nvPr/>
        </p:nvPicPr>
        <p:blipFill>
          <a:blip r:embed="rId4" cstate="print"/>
          <a:srcRect l="82988" r="6224"/>
          <a:stretch>
            <a:fillRect/>
          </a:stretch>
        </p:blipFill>
        <p:spPr bwMode="auto">
          <a:xfrm>
            <a:off x="0" y="0"/>
            <a:ext cx="990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8" descr="card1"/>
          <p:cNvPicPr>
            <a:picLocks noChangeAspect="1" noChangeArrowheads="1"/>
          </p:cNvPicPr>
          <p:nvPr/>
        </p:nvPicPr>
        <p:blipFill>
          <a:blip r:embed="rId5" cstate="print"/>
          <a:srcRect l="83818" r="8714"/>
          <a:stretch>
            <a:fillRect/>
          </a:stretch>
        </p:blipFill>
        <p:spPr bwMode="auto">
          <a:xfrm>
            <a:off x="0" y="0"/>
            <a:ext cx="6858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Грамматика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1256467"/>
            <a:ext cx="759684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Герундий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Функции герундия в предложении, случаи употребления, перевод на русский язык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Причастие I, II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причастий, употребление, перевод на русский язык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Оборот сложное дополнение с причастием II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Оборот сложное дополнение с причастием I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Исчисляемые и неисчисляемые существительные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Сослагательное наклонение –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III типы условных предложений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Смешанный тип условных предложений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Союз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4C4C4C"/>
      </a:dk1>
      <a:lt1>
        <a:srgbClr val="CCCCCC"/>
      </a:lt1>
      <a:dk2>
        <a:srgbClr val="FF0080"/>
      </a:dk2>
      <a:lt2>
        <a:srgbClr val="666666"/>
      </a:lt2>
      <a:accent1>
        <a:srgbClr val="333333"/>
      </a:accent1>
      <a:accent2>
        <a:srgbClr val="66CCFF"/>
      </a:accent2>
      <a:accent3>
        <a:srgbClr val="E2E2E2"/>
      </a:accent3>
      <a:accent4>
        <a:srgbClr val="404040"/>
      </a:accent4>
      <a:accent5>
        <a:srgbClr val="ADADAD"/>
      </a:accent5>
      <a:accent6>
        <a:srgbClr val="5CB9E7"/>
      </a:accent6>
      <a:hlink>
        <a:srgbClr val="FF0080"/>
      </a:hlink>
      <a:folHlink>
        <a:srgbClr val="6666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3029</TotalTime>
  <Words>444</Words>
  <Application>Microsoft Office PowerPoint</Application>
  <PresentationFormat>Экран (4:3)</PresentationFormat>
  <Paragraphs>93</Paragraphs>
  <Slides>18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Default Design</vt:lpstr>
      <vt:lpstr>Слайд 1</vt:lpstr>
      <vt:lpstr>Слайд 2</vt:lpstr>
      <vt:lpstr>Планирование работы</vt:lpstr>
      <vt:lpstr>Подготовка к урокам</vt:lpstr>
      <vt:lpstr>Мой 11 класс</vt:lpstr>
      <vt:lpstr>Начало работы</vt:lpstr>
      <vt:lpstr>Тематика общения</vt:lpstr>
      <vt:lpstr>Слайд 8</vt:lpstr>
      <vt:lpstr>Грамматика</vt:lpstr>
      <vt:lpstr>Подготовка к ЕГЭ</vt:lpstr>
      <vt:lpstr>Слайд 11</vt:lpstr>
      <vt:lpstr>Слайд 12</vt:lpstr>
      <vt:lpstr>Слайд 13</vt:lpstr>
      <vt:lpstr>Слайд 14</vt:lpstr>
      <vt:lpstr>Участие в конкурсе</vt:lpstr>
      <vt:lpstr>Лекции для учителей</vt:lpstr>
      <vt:lpstr>Слайд 17</vt:lpstr>
      <vt:lpstr>Использованные ресурсы</vt:lpstr>
    </vt:vector>
  </TitlesOfParts>
  <Company>Presentation Magazine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Coloured slides template background</dc:title>
  <dc:creator>Presentation Magazine</dc:creator>
  <cp:lastModifiedBy>Tatyana</cp:lastModifiedBy>
  <cp:revision>149</cp:revision>
  <dcterms:modified xsi:type="dcterms:W3CDTF">2012-03-09T13:50:26Z</dcterms:modified>
</cp:coreProperties>
</file>