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75" r:id="rId3"/>
    <p:sldId id="257" r:id="rId4"/>
    <p:sldId id="259" r:id="rId5"/>
    <p:sldId id="258" r:id="rId6"/>
    <p:sldId id="260" r:id="rId7"/>
    <p:sldId id="261" r:id="rId8"/>
    <p:sldId id="263" r:id="rId9"/>
    <p:sldId id="264" r:id="rId10"/>
    <p:sldId id="262" r:id="rId11"/>
    <p:sldId id="265" r:id="rId12"/>
    <p:sldId id="267" r:id="rId13"/>
    <p:sldId id="268" r:id="rId14"/>
    <p:sldId id="269" r:id="rId15"/>
    <p:sldId id="270" r:id="rId16"/>
    <p:sldId id="281" r:id="rId17"/>
    <p:sldId id="271" r:id="rId18"/>
    <p:sldId id="272" r:id="rId19"/>
    <p:sldId id="284" r:id="rId20"/>
    <p:sldId id="273" r:id="rId21"/>
    <p:sldId id="286" r:id="rId22"/>
    <p:sldId id="283" r:id="rId23"/>
    <p:sldId id="274" r:id="rId24"/>
    <p:sldId id="276" r:id="rId25"/>
    <p:sldId id="277" r:id="rId26"/>
    <p:sldId id="290" r:id="rId27"/>
    <p:sldId id="282" r:id="rId28"/>
    <p:sldId id="279" r:id="rId29"/>
    <p:sldId id="288" r:id="rId30"/>
    <p:sldId id="287" r:id="rId31"/>
    <p:sldId id="285" r:id="rId32"/>
    <p:sldId id="289" r:id="rId33"/>
    <p:sldId id="291" r:id="rId34"/>
    <p:sldId id="292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DCFFD-3D54-47F4-AE0C-89FBE4444783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7E671-3EB5-4374-9289-F576973266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7E671-3EB5-4374-9289-F576973266A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42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CFD7FF-F871-4C37-97EA-9627DFFEF848}" type="slidenum">
              <a:rPr lang="ru-RU" altLang="ru-RU" smtClean="0">
                <a:cs typeface="Arial" charset="0"/>
              </a:rPr>
              <a:pPr/>
              <a:t>19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 smtClean="0"/>
              <a:t>С-6</a:t>
            </a:r>
          </a:p>
        </p:txBody>
      </p:sp>
      <p:sp>
        <p:nvSpPr>
          <p:cNvPr id="1105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2B7D95-5E90-4772-A4A2-C1B9E4107949}" type="slidenum">
              <a:rPr lang="ru-RU" altLang="ru-RU" smtClean="0">
                <a:cs typeface="Arial" charset="0"/>
              </a:rPr>
              <a:pPr/>
              <a:t>21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0942D-6F16-4579-94F5-6702329FD39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7E671-3EB5-4374-9289-F576973266AC}" type="slidenum">
              <a:rPr lang="ru-RU" smtClean="0"/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Активизация творческих способностей учащихся на уроках английского языка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5033392"/>
            <a:ext cx="5220072" cy="1824608"/>
          </a:xfrm>
        </p:spPr>
        <p:txBody>
          <a:bodyPr>
            <a:normAutofit fontScale="92500"/>
          </a:bodyPr>
          <a:lstStyle/>
          <a:p>
            <a:pPr algn="l"/>
            <a:r>
              <a:rPr lang="ru-RU" sz="2200" b="1" u="sng" dirty="0" smtClean="0">
                <a:solidFill>
                  <a:schemeClr val="tx1"/>
                </a:solidFill>
              </a:rPr>
              <a:t>Буров Илья Михайлович</a:t>
            </a:r>
            <a:r>
              <a:rPr lang="ru-RU" sz="2200" dirty="0" smtClean="0">
                <a:solidFill>
                  <a:schemeClr val="tx1"/>
                </a:solidFill>
              </a:rPr>
              <a:t>, ведущий методист издательства «Титул», </a:t>
            </a:r>
            <a:endParaRPr lang="en-US" sz="2200" dirty="0" smtClean="0">
              <a:solidFill>
                <a:schemeClr val="tx1"/>
              </a:solidFill>
            </a:endParaRPr>
          </a:p>
          <a:p>
            <a:pPr algn="l"/>
            <a:r>
              <a:rPr lang="ru-RU" sz="2200" dirty="0" smtClean="0">
                <a:solidFill>
                  <a:schemeClr val="tx1"/>
                </a:solidFill>
              </a:rPr>
              <a:t>аспирант </a:t>
            </a:r>
            <a:r>
              <a:rPr lang="ru-RU" sz="2200" dirty="0" smtClean="0">
                <a:solidFill>
                  <a:schemeClr val="tx1"/>
                </a:solidFill>
              </a:rPr>
              <a:t>Университета Российской Академии Образования кафедры методики преподавания иностранных языков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270139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Формы </a:t>
            </a:r>
            <a:r>
              <a:rPr lang="ru-RU" dirty="0" smtClean="0"/>
              <a:t>работы </a:t>
            </a:r>
            <a:r>
              <a:rPr lang="ru-RU" dirty="0" smtClean="0"/>
              <a:t>для активизации творческих </a:t>
            </a:r>
            <a:r>
              <a:rPr lang="ru-RU" dirty="0" smtClean="0"/>
              <a:t>умений: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задание направленные на развитие ассоциативного ряда;</a:t>
            </a:r>
            <a:endParaRPr lang="ru-RU" dirty="0" smtClean="0"/>
          </a:p>
          <a:p>
            <a:pPr lvl="0"/>
            <a:r>
              <a:rPr lang="ru-RU" dirty="0" smtClean="0"/>
              <a:t>использование песен и стихов; </a:t>
            </a:r>
          </a:p>
          <a:p>
            <a:pPr lvl="0"/>
            <a:r>
              <a:rPr lang="ru-RU" dirty="0" smtClean="0"/>
              <a:t>домашние </a:t>
            </a:r>
            <a:r>
              <a:rPr lang="ru-RU" dirty="0" smtClean="0"/>
              <a:t>задания</a:t>
            </a:r>
            <a:r>
              <a:rPr lang="ru-RU" dirty="0" smtClean="0"/>
              <a:t> </a:t>
            </a:r>
            <a:r>
              <a:rPr lang="ru-RU" dirty="0" smtClean="0"/>
              <a:t>творческого характера;</a:t>
            </a:r>
            <a:endParaRPr lang="ru-RU" dirty="0" smtClean="0"/>
          </a:p>
          <a:p>
            <a:pPr lvl="0"/>
            <a:r>
              <a:rPr lang="ru-RU" dirty="0" smtClean="0"/>
              <a:t>применение  </a:t>
            </a:r>
            <a:r>
              <a:rPr lang="ru-RU" dirty="0" smtClean="0"/>
              <a:t>компьютерных </a:t>
            </a:r>
            <a:r>
              <a:rPr lang="ru-RU" dirty="0" smtClean="0"/>
              <a:t>программ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защита рефератов и </a:t>
            </a:r>
            <a:r>
              <a:rPr lang="ru-RU" dirty="0" smtClean="0"/>
              <a:t>проектов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деловые игры, конференции;</a:t>
            </a:r>
          </a:p>
          <a:p>
            <a:pPr lvl="0"/>
            <a:r>
              <a:rPr lang="ru-RU" dirty="0" smtClean="0"/>
              <a:t>работа с текстом, диалогом или монологом, построенная необычным способом. </a:t>
            </a:r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-1"/>
            <a:ext cx="6804249" cy="687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95736" cy="2435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381" y="332656"/>
            <a:ext cx="7000619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135344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3" y="0"/>
            <a:ext cx="5004048" cy="686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878" t="74431"/>
          <a:stretch>
            <a:fillRect/>
          </a:stretch>
        </p:blipFill>
        <p:spPr bwMode="auto">
          <a:xfrm>
            <a:off x="191313" y="2924944"/>
            <a:ext cx="91660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135344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4188" y="1"/>
            <a:ext cx="5009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437" t="14300" b="60500"/>
          <a:stretch>
            <a:fillRect/>
          </a:stretch>
        </p:blipFill>
        <p:spPr bwMode="auto">
          <a:xfrm>
            <a:off x="0" y="2132855"/>
            <a:ext cx="9144000" cy="3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0"/>
            <a:ext cx="5076056" cy="677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55809" b="27184"/>
          <a:stretch>
            <a:fillRect/>
          </a:stretch>
        </p:blipFill>
        <p:spPr bwMode="auto">
          <a:xfrm>
            <a:off x="0" y="2975152"/>
            <a:ext cx="9296400" cy="211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1"/>
            <a:ext cx="8706172" cy="1338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6008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5752315" cy="683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909367" cy="24928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562" y="0"/>
            <a:ext cx="4910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12776"/>
            <a:ext cx="7452320" cy="540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728192" cy="2388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1907704" y="188640"/>
            <a:ext cx="56161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Задание 3 Описание картинки</a:t>
            </a:r>
            <a:endParaRPr lang="ru-RU" altLang="ru-RU" sz="3200" dirty="0"/>
          </a:p>
        </p:txBody>
      </p:sp>
      <p:sp>
        <p:nvSpPr>
          <p:cNvPr id="43013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66562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728192" cy="2388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2950" y="679450"/>
            <a:ext cx="4591050" cy="617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t="49163"/>
          <a:stretch>
            <a:fillRect/>
          </a:stretch>
        </p:blipFill>
        <p:spPr bwMode="auto">
          <a:xfrm>
            <a:off x="1187623" y="764704"/>
            <a:ext cx="7578125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вы развиваете творческие способности у ваших учащихся?</a:t>
            </a:r>
          </a:p>
          <a:p>
            <a:r>
              <a:rPr lang="ru-RU" dirty="0" smtClean="0"/>
              <a:t>Какие задания на ваш взгляд активизируют творческие способности?</a:t>
            </a:r>
          </a:p>
          <a:p>
            <a:r>
              <a:rPr lang="ru-RU" dirty="0" smtClean="0"/>
              <a:t>В каком возрасте проще развивать творческие способности у учащихся?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50504" cy="11381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9" y="0"/>
            <a:ext cx="4860032" cy="684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95500"/>
            <a:ext cx="87439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https://www.englishteachers.ru/uploadedfiles/waresimgs/1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547664" cy="211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ctrTitle"/>
          </p:nvPr>
        </p:nvSpPr>
        <p:spPr>
          <a:xfrm>
            <a:off x="-342961" y="2838077"/>
            <a:ext cx="2220912" cy="849312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0420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9" name="Picture 2" descr="C:\Users\Илья\Desktop\аспирантура говорение\7 класс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954295" cy="2686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621172"/>
            <a:ext cx="4505325" cy="6207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50000" t="27898" b="17194"/>
          <a:stretch/>
        </p:blipFill>
        <p:spPr bwMode="auto">
          <a:xfrm>
            <a:off x="2247329" y="16799"/>
            <a:ext cx="4505325" cy="6816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1158"/>
            <a:ext cx="4502274" cy="62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3100" y="3140968"/>
            <a:ext cx="72009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https://www.englishteachers.ru/uploadedfiles/waresimgs/1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9167"/>
            <a:ext cx="1795442" cy="24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892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50504" cy="1138138"/>
          </a:xfrm>
        </p:spPr>
        <p:txBody>
          <a:bodyPr/>
          <a:lstStyle/>
          <a:p>
            <a:r>
              <a:rPr lang="en-US" dirty="0" smtClean="0"/>
              <a:t>EE11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637" y="0"/>
            <a:ext cx="4968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985829"/>
            <a:ext cx="6516216" cy="587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https://www.englishteachers.ru/uploadedfiles/waresimgs/3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104849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1378496" cy="113813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423" y="980728"/>
            <a:ext cx="865791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558759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048040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3062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7" y="0"/>
            <a:ext cx="5148064" cy="6836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1264" y="3284984"/>
            <a:ext cx="918526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691680" cy="2295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547664" cy="2099915"/>
          </a:xfrm>
          <a:prstGeom prst="rect">
            <a:avLst/>
          </a:prstGeom>
          <a:noFill/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endParaRPr lang="ru-RU" sz="2800" dirty="0" smtClean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27313" y="717550"/>
            <a:ext cx="4703762" cy="6043613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79103"/>
          <a:stretch>
            <a:fillRect/>
          </a:stretch>
        </p:blipFill>
        <p:spPr>
          <a:xfrm>
            <a:off x="323528" y="869949"/>
            <a:ext cx="8280920" cy="2223331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53066"/>
          <a:stretch>
            <a:fillRect/>
          </a:stretch>
        </p:blipFill>
        <p:spPr>
          <a:xfrm>
            <a:off x="179511" y="1484785"/>
            <a:ext cx="8910421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640" y="188639"/>
            <a:ext cx="178422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5683"/>
            <a:ext cx="4518273" cy="645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88565"/>
            <a:ext cx="6264696" cy="5961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423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187"/>
            <a:ext cx="1982921" cy="268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0519"/>
            <a:ext cx="4642098" cy="656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2451"/>
            <a:ext cx="8144484" cy="530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7377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3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/>
          <a:lstStyle/>
          <a:p>
            <a:r>
              <a:rPr lang="ru-RU" sz="3200" smtClean="0"/>
              <a:t>Мини-проекты на уроках (</a:t>
            </a:r>
            <a:r>
              <a:rPr lang="en-US" sz="3200" smtClean="0"/>
              <a:t>“Millie”</a:t>
            </a:r>
            <a:r>
              <a:rPr lang="ru-RU" sz="3200" smtClean="0"/>
              <a:t> 3 кл)</a:t>
            </a:r>
          </a:p>
        </p:txBody>
      </p:sp>
      <p:pic>
        <p:nvPicPr>
          <p:cNvPr id="30723" name="Picture 2" descr="C:\Documents and Settings\alexeyvk\Рабочий стол\Проектная деятельность\M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692150"/>
            <a:ext cx="8829675" cy="6010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Творческие способности </a:t>
            </a:r>
            <a:r>
              <a:rPr lang="en-US" dirty="0" smtClean="0"/>
              <a:t>&amp;</a:t>
            </a:r>
            <a:r>
              <a:rPr lang="ru-RU" dirty="0" smtClean="0"/>
              <a:t> </a:t>
            </a:r>
            <a:r>
              <a:rPr lang="ru-RU" dirty="0" err="1" smtClean="0"/>
              <a:t>креативность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err="1" smtClean="0"/>
              <a:t>Креати́вность</a:t>
            </a:r>
            <a:r>
              <a:rPr lang="ru-RU" b="1" dirty="0" smtClean="0"/>
              <a:t> </a:t>
            </a:r>
            <a:r>
              <a:rPr lang="ru-RU" dirty="0" smtClean="0"/>
              <a:t>(от англ. </a:t>
            </a:r>
            <a:r>
              <a:rPr lang="ru-RU" dirty="0" err="1" smtClean="0"/>
              <a:t>create</a:t>
            </a:r>
            <a:r>
              <a:rPr lang="ru-RU" dirty="0" smtClean="0"/>
              <a:t> — создавать, творить) — творческие способности индивида, характеризующиеся готовностью к принятию и созданию принципиально новых идей, отклоняющихся от традиционных или принятых схем мышления и входящие в структуру одарённости в качестве независимого фактора, а также способность решать проблемы, возникающие внутри статичных систем.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Согласно </a:t>
            </a:r>
            <a:r>
              <a:rPr lang="ru-RU" dirty="0" smtClean="0"/>
              <a:t>американскому психологу </a:t>
            </a:r>
            <a:r>
              <a:rPr lang="ru-RU" b="1" dirty="0" err="1" smtClean="0"/>
              <a:t>Абрахаму</a:t>
            </a:r>
            <a:r>
              <a:rPr lang="ru-RU" b="1" dirty="0" smtClean="0"/>
              <a:t> </a:t>
            </a:r>
            <a:r>
              <a:rPr lang="ru-RU" b="1" dirty="0" err="1" smtClean="0"/>
              <a:t>Маслоу</a:t>
            </a:r>
            <a:r>
              <a:rPr lang="ru-RU" dirty="0" smtClean="0"/>
              <a:t> — это творческая направленность, врождённо свойственная всем, но теряемая большинством под воздействием сложившейся системы воспитания, образования и социальной практики.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Пример проекта (</a:t>
            </a:r>
            <a:r>
              <a:rPr lang="en-US" dirty="0" smtClean="0"/>
              <a:t>“NME” </a:t>
            </a:r>
            <a:r>
              <a:rPr lang="ru-RU" dirty="0" smtClean="0"/>
              <a:t>5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836613"/>
            <a:ext cx="4135437" cy="5684837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525" t="77121"/>
          <a:stretch>
            <a:fillRect/>
          </a:stretch>
        </p:blipFill>
        <p:spPr>
          <a:xfrm>
            <a:off x="-15179" y="3789040"/>
            <a:ext cx="9032504" cy="2884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789440" cy="11430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8089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026214" y="0"/>
            <a:ext cx="8117786" cy="5493097"/>
          </a:xfrm>
          <a:noFill/>
        </p:spPr>
      </p:pic>
      <p:pic>
        <p:nvPicPr>
          <p:cNvPr id="135170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501776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Пример проекта ( </a:t>
            </a:r>
            <a:r>
              <a:rPr lang="en-US" dirty="0" smtClean="0"/>
              <a:t>“EE” </a:t>
            </a:r>
            <a:r>
              <a:rPr lang="ru-RU" dirty="0" smtClean="0"/>
              <a:t>5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39975" y="652463"/>
            <a:ext cx="4613275" cy="6205537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64975"/>
          <a:stretch>
            <a:fillRect/>
          </a:stretch>
        </p:blipFill>
        <p:spPr>
          <a:xfrm>
            <a:off x="899593" y="804863"/>
            <a:ext cx="8244408" cy="3788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en-US" dirty="0" smtClean="0"/>
              <a:t>Business English for Young Adults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7893"/>
            <a:ext cx="8024260" cy="566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268760"/>
            <a:ext cx="8295060" cy="546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4264"/>
          <a:stretch>
            <a:fillRect/>
          </a:stretch>
        </p:blipFill>
        <p:spPr bwMode="auto">
          <a:xfrm>
            <a:off x="4427984" y="0"/>
            <a:ext cx="4716016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9500" y="0"/>
            <a:ext cx="52229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2315355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Активизировать творческие способности помогают: УМК, ОКП и доп. учебные пособия.</a:t>
            </a:r>
          </a:p>
          <a:p>
            <a:r>
              <a:rPr lang="ru-RU" dirty="0" smtClean="0"/>
              <a:t>Творческие способности возможно развивать на всех этапах обучения.</a:t>
            </a:r>
          </a:p>
          <a:p>
            <a:r>
              <a:rPr lang="ru-RU" dirty="0" smtClean="0"/>
              <a:t>Развитие творческих способностей способствует достижению планируемых результатов ФГОС.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Характеристики творческого мышления: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быстрота</a:t>
            </a:r>
            <a:r>
              <a:rPr lang="ru-RU" dirty="0" smtClean="0"/>
              <a:t> – способность высказывать максимальное количество идей (в данном случае важно не их качество, а их количество);</a:t>
            </a:r>
          </a:p>
          <a:p>
            <a:pPr lvl="0"/>
            <a:r>
              <a:rPr lang="ru-RU" b="1" dirty="0" smtClean="0"/>
              <a:t>гибкость</a:t>
            </a:r>
            <a:r>
              <a:rPr lang="ru-RU" dirty="0" smtClean="0"/>
              <a:t> – способность высказывать широкое многообразие идей;</a:t>
            </a:r>
          </a:p>
          <a:p>
            <a:pPr lvl="0"/>
            <a:r>
              <a:rPr lang="ru-RU" b="1" dirty="0" smtClean="0"/>
              <a:t>оригинальность</a:t>
            </a:r>
            <a:r>
              <a:rPr lang="ru-RU" dirty="0" smtClean="0"/>
              <a:t> – способность порождать новые нестандартные идеи (это может проявляться в ответах, решениях, несовпадающих с общепринятыми);</a:t>
            </a:r>
          </a:p>
          <a:p>
            <a:pPr lvl="0"/>
            <a:r>
              <a:rPr lang="ru-RU" b="1" dirty="0" smtClean="0"/>
              <a:t>законченность</a:t>
            </a:r>
            <a:r>
              <a:rPr lang="ru-RU" dirty="0" smtClean="0"/>
              <a:t> – способность совершенствовать свой «продукт» или придавать ему законченный вид.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Активизация </a:t>
            </a:r>
            <a:r>
              <a:rPr lang="ru-RU" sz="2800" dirty="0" smtClean="0"/>
              <a:t>творческих способностей </a:t>
            </a:r>
            <a:r>
              <a:rPr lang="ru-RU" sz="2800" dirty="0" smtClean="0"/>
              <a:t>опирается </a:t>
            </a:r>
            <a:r>
              <a:rPr lang="ru-RU" sz="2800" dirty="0" smtClean="0"/>
              <a:t>на развитие творческого мышления и особенно таких </a:t>
            </a:r>
            <a:r>
              <a:rPr lang="ru-RU" sz="2800" b="1" dirty="0" smtClean="0"/>
              <a:t>компонентов </a:t>
            </a:r>
            <a:r>
              <a:rPr lang="ru-RU" sz="2800" dirty="0" smtClean="0"/>
              <a:t>как: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Аналитические компоненты -</a:t>
            </a:r>
            <a:r>
              <a:rPr lang="ru-RU" dirty="0" smtClean="0"/>
              <a:t> соответственно понятийно- логическое мышление - логичность, подвижность, избирательность, ассоциативность, сообразительность, способность дифференцировать и т.д</a:t>
            </a:r>
            <a:r>
              <a:rPr lang="ru-RU" dirty="0" smtClean="0"/>
              <a:t>.;</a:t>
            </a:r>
          </a:p>
          <a:p>
            <a:pPr lvl="0"/>
            <a:endParaRPr lang="ru-RU" dirty="0" smtClean="0"/>
          </a:p>
          <a:p>
            <a:pPr lvl="0"/>
            <a:r>
              <a:rPr lang="ru-RU" b="1" dirty="0" smtClean="0"/>
              <a:t>Эмоциональные компоненты </a:t>
            </a:r>
            <a:r>
              <a:rPr lang="ru-RU" dirty="0" smtClean="0"/>
              <a:t>(чувственно - образное мышление): яркость образов, эмоциональная оценка событий, фактов, явлений и т.д</a:t>
            </a:r>
            <a:r>
              <a:rPr lang="ru-RU" dirty="0" smtClean="0"/>
              <a:t>.</a:t>
            </a:r>
          </a:p>
          <a:p>
            <a:pPr lvl="0"/>
            <a:endParaRPr lang="ru-RU" dirty="0" smtClean="0"/>
          </a:p>
          <a:p>
            <a:pPr lvl="0"/>
            <a:r>
              <a:rPr lang="ru-RU" b="1" dirty="0" smtClean="0"/>
              <a:t>Созидательные компоненты </a:t>
            </a:r>
            <a:r>
              <a:rPr lang="ru-RU" dirty="0" smtClean="0"/>
              <a:t>(наглядно-действенное мышление): поиск рациональных путей решения, нестандартность (проявление индивидуальности, оригинальности, преодоление стереотипов), умение предвидеть результат, стремление синтезировать лучшие знания и умения в деятельности, выбор наиболее приемлемого решения из возможных вариантов и умение обосновать правильность выбора.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Условия для развития творческого мышления: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наличие </a:t>
            </a:r>
            <a:r>
              <a:rPr lang="ru-RU" dirty="0" smtClean="0"/>
              <a:t>благоприятного психологического микроклимата </a:t>
            </a:r>
            <a:r>
              <a:rPr lang="ru-RU" dirty="0" smtClean="0"/>
              <a:t>в классе,  доверительные </a:t>
            </a:r>
            <a:r>
              <a:rPr lang="ru-RU" dirty="0" smtClean="0"/>
              <a:t>отношения;</a:t>
            </a:r>
          </a:p>
          <a:p>
            <a:pPr lvl="0"/>
            <a:r>
              <a:rPr lang="ru-RU" dirty="0" smtClean="0"/>
              <a:t>систематическое использование заданий на развитие творческих способностей;</a:t>
            </a:r>
            <a:endParaRPr lang="ru-RU" dirty="0" smtClean="0"/>
          </a:p>
          <a:p>
            <a:pPr lvl="0"/>
            <a:r>
              <a:rPr lang="ru-RU" dirty="0" smtClean="0"/>
              <a:t>процесс формирования творческих способностей непосредственно связан с учебно-познавательной и практической деятельностью;</a:t>
            </a:r>
          </a:p>
          <a:p>
            <a:pPr lvl="0"/>
            <a:r>
              <a:rPr lang="ru-RU" dirty="0" smtClean="0"/>
              <a:t>учитывать возрастные особенности при выборе заданий;</a:t>
            </a:r>
            <a:endParaRPr lang="ru-RU" dirty="0" smtClean="0"/>
          </a:p>
          <a:p>
            <a:pPr lvl="0"/>
            <a:r>
              <a:rPr lang="ru-RU" dirty="0" smtClean="0"/>
              <a:t>использование системы личностно - и социально- значимых учебно-творческих заданий разного уровня </a:t>
            </a:r>
            <a:r>
              <a:rPr lang="ru-RU" dirty="0" smtClean="0"/>
              <a:t>сложности;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Условия для развития творческого мышления: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формирование </a:t>
            </a:r>
            <a:r>
              <a:rPr lang="ru-RU" dirty="0" smtClean="0"/>
              <a:t>и развитие положительных качеств личности (творческий потенциал, эмоциональная отзывчивость, художественный вкус, трудолюбие, </a:t>
            </a:r>
            <a:r>
              <a:rPr lang="ru-RU" dirty="0" smtClean="0"/>
              <a:t>уважение </a:t>
            </a:r>
            <a:r>
              <a:rPr lang="ru-RU" dirty="0" smtClean="0"/>
              <a:t>к себе и окружающим и др</a:t>
            </a:r>
            <a:r>
              <a:rPr lang="ru-RU" dirty="0" smtClean="0"/>
              <a:t>.);</a:t>
            </a:r>
          </a:p>
          <a:p>
            <a:endParaRPr lang="ru-RU" dirty="0" smtClean="0"/>
          </a:p>
          <a:p>
            <a:r>
              <a:rPr lang="ru-RU" dirty="0" smtClean="0"/>
              <a:t>отказ </a:t>
            </a:r>
            <a:r>
              <a:rPr lang="ru-RU" dirty="0" smtClean="0"/>
              <a:t>от </a:t>
            </a:r>
            <a:r>
              <a:rPr lang="ru-RU" dirty="0" smtClean="0"/>
              <a:t>формальных </a:t>
            </a:r>
            <a:r>
              <a:rPr lang="ru-RU" dirty="0" smtClean="0"/>
              <a:t>методов </a:t>
            </a:r>
            <a:r>
              <a:rPr lang="ru-RU" dirty="0" smtClean="0"/>
              <a:t>работы, переход на работу в сотрудничестве;</a:t>
            </a:r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использование внеклассной работы.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Основополагающие принципы работы для активизации творческих способностей: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Внимательно </a:t>
            </a:r>
            <a:r>
              <a:rPr lang="ru-RU" sz="2400" dirty="0" smtClean="0"/>
              <a:t>и чутко относится ко всем проявлениям творческой активности детей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Развить умение видеть потенциальные творческие способности в каждом из учеников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r>
              <a:rPr lang="ru-RU" sz="2400" dirty="0" smtClean="0"/>
              <a:t>Педагоги должны уметь видеть творческие проявления учеников не только во время классных или специальных заданий, но и в любой другой </a:t>
            </a:r>
            <a:r>
              <a:rPr lang="ru-RU" sz="2400" dirty="0" smtClean="0"/>
              <a:t>внешкольной деятельности.</a:t>
            </a:r>
          </a:p>
          <a:p>
            <a:r>
              <a:rPr lang="ru-RU" sz="2400" dirty="0" smtClean="0"/>
              <a:t>Развить умение видеть потенциальные творческие способности в каждом из учеников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r>
              <a:rPr lang="ru-RU" sz="2400" dirty="0" smtClean="0"/>
              <a:t>Педагоги должны уметь видеть творческие проявления учеников не только во время классных или специальных заданий, но и в любой другой вне школьной </a:t>
            </a:r>
            <a:r>
              <a:rPr lang="ru-RU" sz="2400" dirty="0" smtClean="0"/>
              <a:t>деятельности.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Основополагающие принципы работы для активизации творческих способностей: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352928" cy="4752528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Формирование </a:t>
            </a:r>
            <a:r>
              <a:rPr lang="ru-RU" b="1" i="1" dirty="0" smtClean="0"/>
              <a:t>достаточно высокой самооценки у учащихся, которая стимулировала бы их к деятельности. </a:t>
            </a:r>
            <a:r>
              <a:rPr lang="ru-RU" dirty="0" smtClean="0"/>
              <a:t>Для этого оценка творческих достижений учеников не должна даваться с некоторых общих позиций и стандартов: педагог должен особо отмечать индивидуальные достижения учеников. Существенно, чтобы педагог подготавливал почву для достижения успеха, для позитивного самосознания учеников: оценка при этом должна быть предельно объективной и "включать цель будущего обучения".</a:t>
            </a:r>
          </a:p>
          <a:p>
            <a:r>
              <a:rPr lang="ru-RU" b="1" i="1" dirty="0" smtClean="0"/>
              <a:t>Воспитание </a:t>
            </a:r>
            <a:r>
              <a:rPr lang="ru-RU" b="1" i="1" dirty="0" smtClean="0"/>
              <a:t>педагогом своей </a:t>
            </a:r>
            <a:r>
              <a:rPr lang="ru-RU" b="1" i="1" dirty="0" err="1" smtClean="0"/>
              <a:t>креативности</a:t>
            </a:r>
            <a:r>
              <a:rPr lang="ru-RU" b="1" i="1" dirty="0" smtClean="0"/>
              <a:t>. </a:t>
            </a:r>
            <a:r>
              <a:rPr lang="ru-RU" dirty="0" smtClean="0"/>
              <a:t>Педагог сам должен постоянно  преодолевать в себе силу инерции, шаблона, формальности в преподавании. Он должен стремиться приравнивать свою работу к труду исследователя, внимание которого направленно на изучение объекта его деятельности, то есть на учеников, на поиск новых форм, новых путей к развитию творческих потенциалов детей. Эта задача стоит перед педагогом в одном ряду с задачей выработки у учеников определенных знаний, умений. Чтобы развивать творческие способности детей,  педагог сам должен быть творческим.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633</Words>
  <Application>Microsoft Office PowerPoint</Application>
  <PresentationFormat>Экран (4:3)</PresentationFormat>
  <Paragraphs>68</Paragraphs>
  <Slides>35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Активизация творческих способностей учащихся на уроках английского языка</vt:lpstr>
      <vt:lpstr>Слайд 2</vt:lpstr>
      <vt:lpstr>Творческие способности &amp; креативность</vt:lpstr>
      <vt:lpstr>Характеристики творческого мышления:</vt:lpstr>
      <vt:lpstr>Активизация творческих способностей опирается на развитие творческого мышления и особенно таких компонентов как:</vt:lpstr>
      <vt:lpstr>Условия для развития творческого мышления:</vt:lpstr>
      <vt:lpstr>Условия для развития творческого мышления:</vt:lpstr>
      <vt:lpstr>Основополагающие принципы работы для активизации творческих способностей:</vt:lpstr>
      <vt:lpstr>Основополагающие принципы работы для активизации творческих способностей:</vt:lpstr>
      <vt:lpstr> Формы работы для активизации творческих умений: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  </vt:lpstr>
      <vt:lpstr>Слайд 22</vt:lpstr>
      <vt:lpstr>EE11</vt:lpstr>
      <vt:lpstr>Слайд 24</vt:lpstr>
      <vt:lpstr>Слайд 25</vt:lpstr>
      <vt:lpstr>Слайд 26</vt:lpstr>
      <vt:lpstr>Слайд 27</vt:lpstr>
      <vt:lpstr>Слайд 28</vt:lpstr>
      <vt:lpstr>Мини-проекты на уроках (“Millie” 3 кл)</vt:lpstr>
      <vt:lpstr>Пример проекта (“NME” 5 кл.)</vt:lpstr>
      <vt:lpstr>Слайд 31</vt:lpstr>
      <vt:lpstr>Пример проекта ( “EE” 5 кл.)</vt:lpstr>
      <vt:lpstr>«Business English for Young Adults»</vt:lpstr>
      <vt:lpstr>Слайд 34</vt:lpstr>
      <vt:lpstr>Заключение: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Активизация творческих способностей учащихся на уроках английского языка</dc:title>
  <dc:creator>titul</dc:creator>
  <cp:lastModifiedBy>traveler</cp:lastModifiedBy>
  <cp:revision>26</cp:revision>
  <dcterms:created xsi:type="dcterms:W3CDTF">2015-04-13T20:16:33Z</dcterms:created>
  <dcterms:modified xsi:type="dcterms:W3CDTF">2015-04-14T00:00:54Z</dcterms:modified>
</cp:coreProperties>
</file>